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49"/>
  </p:notesMasterIdLst>
  <p:sldIdLst>
    <p:sldId id="256" r:id="rId2"/>
    <p:sldId id="259" r:id="rId3"/>
    <p:sldId id="271" r:id="rId4"/>
    <p:sldId id="275" r:id="rId5"/>
    <p:sldId id="274" r:id="rId6"/>
    <p:sldId id="261" r:id="rId7"/>
    <p:sldId id="288" r:id="rId8"/>
    <p:sldId id="306" r:id="rId9"/>
    <p:sldId id="262" r:id="rId10"/>
    <p:sldId id="278" r:id="rId11"/>
    <p:sldId id="265" r:id="rId12"/>
    <p:sldId id="279" r:id="rId13"/>
    <p:sldId id="266" r:id="rId14"/>
    <p:sldId id="281" r:id="rId15"/>
    <p:sldId id="290" r:id="rId16"/>
    <p:sldId id="289" r:id="rId17"/>
    <p:sldId id="282" r:id="rId18"/>
    <p:sldId id="264" r:id="rId19"/>
    <p:sldId id="280" r:id="rId20"/>
    <p:sldId id="300" r:id="rId21"/>
    <p:sldId id="309" r:id="rId22"/>
    <p:sldId id="268" r:id="rId23"/>
    <p:sldId id="283" r:id="rId24"/>
    <p:sldId id="269" r:id="rId25"/>
    <p:sldId id="284" r:id="rId26"/>
    <p:sldId id="304" r:id="rId27"/>
    <p:sldId id="305" r:id="rId28"/>
    <p:sldId id="307" r:id="rId29"/>
    <p:sldId id="308" r:id="rId30"/>
    <p:sldId id="301" r:id="rId31"/>
    <p:sldId id="291" r:id="rId32"/>
    <p:sldId id="292" r:id="rId33"/>
    <p:sldId id="270" r:id="rId34"/>
    <p:sldId id="285" r:id="rId35"/>
    <p:sldId id="293" r:id="rId36"/>
    <p:sldId id="286" r:id="rId37"/>
    <p:sldId id="294" r:id="rId38"/>
    <p:sldId id="296" r:id="rId39"/>
    <p:sldId id="297" r:id="rId40"/>
    <p:sldId id="263" r:id="rId41"/>
    <p:sldId id="298" r:id="rId42"/>
    <p:sldId id="299" r:id="rId43"/>
    <p:sldId id="277" r:id="rId44"/>
    <p:sldId id="267" r:id="rId45"/>
    <p:sldId id="273" r:id="rId46"/>
    <p:sldId id="303" r:id="rId47"/>
    <p:sldId id="295" r:id="rId48"/>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50000" saltData="lHyL47DBuLLnru9pN/3COA" hashData="P+I+zrhzj7ctCwv4EVmR4WohxsY"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84260" autoAdjust="0"/>
  </p:normalViewPr>
  <p:slideViewPr>
    <p:cSldViewPr>
      <p:cViewPr>
        <p:scale>
          <a:sx n="80" d="100"/>
          <a:sy n="80" d="100"/>
        </p:scale>
        <p:origin x="-810"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198" y="-90"/>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6683A862-E177-4675-857C-BDC880EB5F22}" type="datetimeFigureOut">
              <a:rPr lang="en-US" smtClean="0"/>
              <a:pPr/>
              <a:t>3/9/2008</a:t>
            </a:fld>
            <a:endParaRPr lang="en-US"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D7EE0C05-4C52-4F13-8435-649D081BE1E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forms.theregister.co.uk/mail_author/?story_url=/2008/01/30/socgen_hack/"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whitepapers.theregister.co.uk/paper/view/341/reg2?td=toptextlink" TargetMode="External"/><Relationship Id="rId4" Type="http://schemas.openxmlformats.org/officeDocument/2006/relationships/hyperlink" Target="http://search.theregister.co.uk/?author=John%20Leyden"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0478">
              <a:defRPr/>
            </a:pPr>
            <a:r>
              <a:rPr lang="en-AU" dirty="0" smtClean="0"/>
              <a:t>Good morning all</a:t>
            </a:r>
          </a:p>
          <a:p>
            <a:endParaRPr lang="en-AU" dirty="0" smtClean="0"/>
          </a:p>
          <a:p>
            <a:r>
              <a:rPr lang="en-AU" dirty="0" smtClean="0"/>
              <a:t>Thank you Brian</a:t>
            </a:r>
          </a:p>
          <a:p>
            <a:endParaRPr lang="en-AU" dirty="0" smtClean="0"/>
          </a:p>
          <a:p>
            <a:r>
              <a:rPr lang="en-AU" dirty="0" smtClean="0"/>
              <a:t>I will try to make</a:t>
            </a:r>
            <a:r>
              <a:rPr lang="en-AU" baseline="0" dirty="0" smtClean="0"/>
              <a:t> this as good as Lee’s talk  on Gann swing charts.</a:t>
            </a:r>
          </a:p>
          <a:p>
            <a:r>
              <a:rPr lang="en-AU" baseline="0" dirty="0" smtClean="0"/>
              <a:t>But Lee has set the bar rather high.</a:t>
            </a:r>
            <a:endParaRPr lang="en-AU" dirty="0" smtClean="0"/>
          </a:p>
          <a:p>
            <a:endParaRPr lang="en-AU" dirty="0" smtClean="0"/>
          </a:p>
          <a:p>
            <a:r>
              <a:rPr lang="en-AU" dirty="0" smtClean="0"/>
              <a:t>This presentation came about because of a subject that Shirley brought up in a previous ATAA meeting.</a:t>
            </a:r>
          </a:p>
          <a:p>
            <a:r>
              <a:rPr lang="en-AU" dirty="0" smtClean="0"/>
              <a:t>Basically Shirley asked. What is your</a:t>
            </a:r>
            <a:r>
              <a:rPr lang="en-AU" baseline="0" dirty="0" smtClean="0"/>
              <a:t> trading plan?</a:t>
            </a:r>
          </a:p>
          <a:p>
            <a:r>
              <a:rPr lang="en-AU" baseline="0" dirty="0" smtClean="0"/>
              <a:t>Everybody responded with their own version i.e. MA cross etc.</a:t>
            </a:r>
          </a:p>
          <a:p>
            <a:r>
              <a:rPr lang="en-AU" baseline="0" dirty="0" smtClean="0"/>
              <a:t>But to me, my interpretation of Shirley’s question was different to everybody else’s.</a:t>
            </a:r>
          </a:p>
          <a:p>
            <a:r>
              <a:rPr lang="en-AU" baseline="0" dirty="0" smtClean="0"/>
              <a:t>Because what I was hearing was their trading strategies not their trading plan.</a:t>
            </a:r>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Remember – these are example only.</a:t>
            </a:r>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They must contain the following components –</a:t>
            </a:r>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AU" dirty="0" smtClean="0"/>
              <a:t>Thank family for assistance and feedback</a:t>
            </a:r>
          </a:p>
          <a:p>
            <a:pPr>
              <a:buNone/>
            </a:pPr>
            <a:endParaRPr lang="en-US" dirty="0" smtClean="0"/>
          </a:p>
          <a:p>
            <a:pPr>
              <a:buNone/>
            </a:pPr>
            <a:r>
              <a:rPr lang="en-US" dirty="0" smtClean="0"/>
              <a:t>As one exercise plan will not suite all people, due to</a:t>
            </a:r>
          </a:p>
          <a:p>
            <a:pPr>
              <a:buNone/>
            </a:pPr>
            <a:r>
              <a:rPr lang="en-US" dirty="0" smtClean="0"/>
              <a:t>the various factors such as gender, size, body</a:t>
            </a:r>
          </a:p>
          <a:p>
            <a:pPr>
              <a:buNone/>
            </a:pPr>
            <a:r>
              <a:rPr lang="en-US" dirty="0" smtClean="0"/>
              <a:t>composition etc.</a:t>
            </a:r>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They must contain the following components –</a:t>
            </a:r>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They must contain the following components –</a:t>
            </a:r>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It might sound ridiculous to place rules against winning too much money.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So as in “Rules for when we are Losing”, we should also have the following</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Winning Can lead to</a:t>
            </a:r>
          </a:p>
          <a:p>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28</a:t>
            </a:r>
            <a:r>
              <a:rPr lang="en-AU" baseline="30000" dirty="0" smtClean="0"/>
              <a:t>th</a:t>
            </a:r>
            <a:r>
              <a:rPr lang="en-AU" dirty="0" smtClean="0"/>
              <a:t> January - Biggest Roage trader scandle </a:t>
            </a:r>
          </a:p>
          <a:p>
            <a:endParaRPr lang="en-US" dirty="0" smtClean="0"/>
          </a:p>
          <a:p>
            <a:r>
              <a:rPr lang="en-US" dirty="0" smtClean="0"/>
              <a:t>Société Générale </a:t>
            </a:r>
            <a:r>
              <a:rPr lang="en-AU" dirty="0" smtClean="0"/>
              <a:t>Bank (Soc Gen)</a:t>
            </a:r>
          </a:p>
          <a:p>
            <a:endParaRPr lang="en-AU" dirty="0" smtClean="0"/>
          </a:p>
          <a:p>
            <a:r>
              <a:rPr lang="en-AU" dirty="0" smtClean="0"/>
              <a:t>50 Billion position size closed out at</a:t>
            </a:r>
            <a:r>
              <a:rPr lang="en-AU" baseline="0" dirty="0" smtClean="0"/>
              <a:t> 7.2 billion loss.</a:t>
            </a:r>
            <a:endParaRPr lang="en-AU" dirty="0" smtClean="0"/>
          </a:p>
          <a:p>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Société Générale </a:t>
            </a:r>
            <a:r>
              <a:rPr lang="en-AU" dirty="0" smtClean="0"/>
              <a:t>Bank (Soc Gen)</a:t>
            </a:r>
          </a:p>
          <a:p>
            <a:r>
              <a:rPr lang="en-AU" dirty="0" smtClean="0"/>
              <a:t>50 Billion position size closed out at</a:t>
            </a:r>
            <a:r>
              <a:rPr lang="en-AU" baseline="0" dirty="0" smtClean="0"/>
              <a:t> 7billion loss.</a:t>
            </a:r>
            <a:endParaRPr lang="en-AU" dirty="0" smtClean="0"/>
          </a:p>
          <a:p>
            <a:r>
              <a:rPr lang="en-AU" dirty="0" smtClean="0"/>
              <a:t>Biggest Roage trader scandle </a:t>
            </a:r>
          </a:p>
          <a:p>
            <a:endParaRPr lang="en-AU" dirty="0" smtClean="0"/>
          </a:p>
          <a:p>
            <a:r>
              <a:rPr lang="en-US" b="1" dirty="0" smtClean="0"/>
              <a:t>Low-tech hack was behind $7.2bn SocGen fraud</a:t>
            </a:r>
          </a:p>
          <a:p>
            <a:r>
              <a:rPr lang="en-US" b="1" dirty="0" smtClean="0"/>
              <a:t>FSA warns City on risks</a:t>
            </a:r>
          </a:p>
          <a:p>
            <a:r>
              <a:rPr lang="en-US" dirty="0" smtClean="0"/>
              <a:t>By </a:t>
            </a:r>
            <a:r>
              <a:rPr lang="en-US" dirty="0" smtClean="0">
                <a:hlinkClick r:id="rId3" tooltip="Send email to the author"/>
              </a:rPr>
              <a:t>John Leyden</a:t>
            </a:r>
            <a:r>
              <a:rPr lang="en-US" dirty="0" smtClean="0"/>
              <a:t> → </a:t>
            </a:r>
            <a:r>
              <a:rPr lang="en-US" dirty="0" smtClean="0">
                <a:hlinkClick r:id="rId4" tooltip="More stories from this site by John Leyden"/>
              </a:rPr>
              <a:t>More by this author</a:t>
            </a:r>
            <a:endParaRPr lang="en-US" dirty="0" smtClean="0"/>
          </a:p>
          <a:p>
            <a:r>
              <a:rPr lang="en-US" dirty="0" smtClean="0"/>
              <a:t>Published Wednesday 30th January 2008 13:39 GMT</a:t>
            </a:r>
          </a:p>
          <a:p>
            <a:r>
              <a:rPr lang="en-US" dirty="0" smtClean="0">
                <a:hlinkClick r:id="rId5"/>
              </a:rPr>
              <a:t>Find out how your peers are dealing with Virtualization</a:t>
            </a:r>
            <a:r>
              <a:rPr lang="en-US" dirty="0" smtClean="0"/>
              <a:t> </a:t>
            </a:r>
          </a:p>
          <a:p>
            <a:r>
              <a:rPr lang="en-US" dirty="0" smtClean="0"/>
              <a:t>The French software developer turned rogue trader who cost French bank Société Générale an estimated €4.9bn ($7.2bn) used co-workers' access codes to set up fraudulent transactions.</a:t>
            </a:r>
          </a:p>
          <a:p>
            <a:r>
              <a:rPr lang="en-US" dirty="0" smtClean="0"/>
              <a:t>Jerome Kerviel used his colleagues' access codes and sent fraudulent email in order to create fictitious accounts to take risky positions in the derivatives market, resulting in huge losses as stock markets across Europe fell. He used his five years' experience in helping to develop the bank's trading systems to remove limits on his personal trading positions, and faked customer accounts to balance the books.</a:t>
            </a:r>
          </a:p>
          <a:p>
            <a:r>
              <a:rPr lang="en-US" dirty="0" smtClean="0"/>
              <a:t>He also used hacking techniques to turn off warning systems that could have alerted his bank about anomalous trading patterns, </a:t>
            </a:r>
            <a:r>
              <a:rPr lang="en-US" i="1" dirty="0" smtClean="0"/>
              <a:t>The Daily Telegraph</a:t>
            </a:r>
            <a:r>
              <a:rPr lang="en-US" dirty="0" smtClean="0"/>
              <a:t> reports. This sounds complicated, but could have been as simple as manipulating the production of Excel spreadsheets that are used to provide trading updates to bosses, according to City experts.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Societe General Bank (Soc Gen)</a:t>
            </a:r>
          </a:p>
          <a:p>
            <a:r>
              <a:rPr lang="en-AU" dirty="0" smtClean="0"/>
              <a:t>50 Billion position size closed out at</a:t>
            </a:r>
            <a:r>
              <a:rPr lang="en-AU" baseline="0" dirty="0" smtClean="0"/>
              <a:t> 7billion loss.</a:t>
            </a:r>
            <a:endParaRPr lang="en-AU" dirty="0" smtClean="0"/>
          </a:p>
          <a:p>
            <a:r>
              <a:rPr lang="en-AU" dirty="0" smtClean="0"/>
              <a:t>Biggest Roage trader scandle </a:t>
            </a:r>
            <a:endParaRPr lang="en-US" dirty="0"/>
          </a:p>
        </p:txBody>
      </p:sp>
      <p:sp>
        <p:nvSpPr>
          <p:cNvPr id="4" name="Slide Number Placeholder 3"/>
          <p:cNvSpPr>
            <a:spLocks noGrp="1"/>
          </p:cNvSpPr>
          <p:nvPr>
            <p:ph type="sldNum" sz="quarter" idx="10"/>
          </p:nvPr>
        </p:nvSpPr>
        <p:spPr/>
        <p:txBody>
          <a:bodyPr/>
          <a:lstStyle/>
          <a:p>
            <a:fld id="{D63A6996-877E-487F-8B0C-CE26BACD7639}"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TO ME</a:t>
            </a:r>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smtClean="0"/>
              <a:t>So at a previous ATAA meeting, when Shirley brought up the subject of a trading plan.</a:t>
            </a:r>
          </a:p>
          <a:p>
            <a:r>
              <a:rPr lang="en-AU" baseline="0" dirty="0" smtClean="0"/>
              <a:t>This past hour is what went through my head.</a:t>
            </a:r>
          </a:p>
          <a:p>
            <a:endParaRPr lang="en-AU" baseline="0" dirty="0" smtClean="0"/>
          </a:p>
          <a:p>
            <a:r>
              <a:rPr lang="en-AU" dirty="0" smtClean="0"/>
              <a:t>In finishing, I hope that I have not bored you to</a:t>
            </a:r>
            <a:r>
              <a:rPr lang="en-AU" baseline="0" dirty="0" smtClean="0"/>
              <a:t> much and you may have even enjoyed my presentation.</a:t>
            </a:r>
          </a:p>
          <a:p>
            <a:endParaRPr lang="en-AU" baseline="0" dirty="0" smtClean="0"/>
          </a:p>
          <a:p>
            <a:r>
              <a:rPr lang="en-AU" baseline="0" dirty="0" smtClean="0"/>
              <a:t>That applies to life as well as to trading.</a:t>
            </a:r>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smtClean="0"/>
              <a:t>So at a previous ATAA meeting, when Shirley brought up the subject of a trading plan.</a:t>
            </a:r>
          </a:p>
          <a:p>
            <a:r>
              <a:rPr lang="en-AU" baseline="0" dirty="0" smtClean="0"/>
              <a:t>This past hour is what went through my head.</a:t>
            </a:r>
          </a:p>
          <a:p>
            <a:endParaRPr lang="en-AU" baseline="0" dirty="0" smtClean="0"/>
          </a:p>
          <a:p>
            <a:r>
              <a:rPr lang="en-AU" dirty="0" smtClean="0"/>
              <a:t>In finishing, I hope that I have not bored you to</a:t>
            </a:r>
            <a:r>
              <a:rPr lang="en-AU" baseline="0" dirty="0" smtClean="0"/>
              <a:t> much and you may have even enjoyed my presentation.</a:t>
            </a:r>
          </a:p>
          <a:p>
            <a:endParaRPr lang="en-AU" baseline="0" dirty="0" smtClean="0"/>
          </a:p>
          <a:p>
            <a:r>
              <a:rPr lang="en-AU" baseline="0" dirty="0" smtClean="0"/>
              <a:t>That applies to life as well as to trading.</a:t>
            </a:r>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dirty="0" smtClean="0"/>
              <a:t>So at a previous ATAA meeting, when Shirley brought up the subject of a trading plan.</a:t>
            </a:r>
          </a:p>
          <a:p>
            <a:r>
              <a:rPr lang="en-AU" baseline="0" dirty="0" smtClean="0"/>
              <a:t>This past hour is what basically went through my head.</a:t>
            </a:r>
          </a:p>
          <a:p>
            <a:endParaRPr lang="en-AU" baseline="0" dirty="0" smtClean="0"/>
          </a:p>
          <a:p>
            <a:r>
              <a:rPr lang="en-AU" dirty="0" smtClean="0"/>
              <a:t>In finishing, I hope that I have not bored you to</a:t>
            </a:r>
            <a:r>
              <a:rPr lang="en-AU" baseline="0" dirty="0" smtClean="0"/>
              <a:t> much and you may have even enjoyed my presentation.</a:t>
            </a:r>
          </a:p>
          <a:p>
            <a:endParaRPr lang="en-AU" baseline="0" dirty="0" smtClean="0"/>
          </a:p>
        </p:txBody>
      </p:sp>
      <p:sp>
        <p:nvSpPr>
          <p:cNvPr id="4" name="Slide Number Placeholder 3"/>
          <p:cNvSpPr>
            <a:spLocks noGrp="1"/>
          </p:cNvSpPr>
          <p:nvPr>
            <p:ph type="sldNum" sz="quarter" idx="10"/>
          </p:nvPr>
        </p:nvSpPr>
        <p:spPr/>
        <p:txBody>
          <a:bodyPr/>
          <a:lstStyle/>
          <a:p>
            <a:fld id="{D7EE0C05-4C52-4F13-8435-649D081BE1EE}" type="slidenum">
              <a:rPr lang="en-US" smtClean="0"/>
              <a:pPr/>
              <a:t>47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I know, I have been there, as I’m sure most people have.</a:t>
            </a:r>
          </a:p>
          <a:p>
            <a:endParaRPr lang="en-AU" dirty="0" smtClean="0"/>
          </a:p>
          <a:p>
            <a:r>
              <a:rPr lang="en-AU" dirty="0" smtClean="0"/>
              <a:t>It</a:t>
            </a:r>
            <a:r>
              <a:rPr lang="en-AU" baseline="0" dirty="0" smtClean="0"/>
              <a:t> is all a part of the learning process.</a:t>
            </a:r>
          </a:p>
          <a:p>
            <a:endParaRPr lang="en-AU" baseline="0" dirty="0" smtClean="0"/>
          </a:p>
          <a:p>
            <a:r>
              <a:rPr lang="en-AU" baseline="0" dirty="0" smtClean="0"/>
              <a:t>Writing it Down</a:t>
            </a:r>
          </a:p>
          <a:p>
            <a:r>
              <a:rPr lang="en-AU" baseline="0" dirty="0" smtClean="0"/>
              <a:t>Physically writing it down, tends to imbed the plan more firmly into our sub conscious and helps prevent us from deviating from the plan.</a:t>
            </a:r>
          </a:p>
          <a:p>
            <a:endParaRPr lang="en-AU" baseline="0" dirty="0" smtClean="0"/>
          </a:p>
          <a:p>
            <a:r>
              <a:rPr lang="en-AU" dirty="0" smtClean="0"/>
              <a:t>Prominently Displayed</a:t>
            </a:r>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After this slide, I have the theory of each these</a:t>
            </a:r>
            <a:r>
              <a:rPr lang="en-AU" baseline="0" dirty="0" smtClean="0"/>
              <a:t> points as a separate slide then followed by an example slide.</a:t>
            </a:r>
          </a:p>
          <a:p>
            <a:endParaRPr lang="en-AU" baseline="0" dirty="0" smtClean="0"/>
          </a:p>
          <a:p>
            <a:r>
              <a:rPr lang="en-AU" dirty="0" smtClean="0"/>
              <a:t>Examples</a:t>
            </a:r>
          </a:p>
          <a:p>
            <a:endParaRPr lang="en-AU" dirty="0" smtClean="0"/>
          </a:p>
          <a:p>
            <a:r>
              <a:rPr lang="en-AU" dirty="0" smtClean="0"/>
              <a:t>These examples are intended as a guide only.</a:t>
            </a:r>
          </a:p>
          <a:p>
            <a:r>
              <a:rPr lang="en-AU" dirty="0" smtClean="0"/>
              <a:t>They</a:t>
            </a:r>
            <a:r>
              <a:rPr lang="en-AU" baseline="0" dirty="0" smtClean="0"/>
              <a:t> are not part of my personal trading plan</a:t>
            </a:r>
          </a:p>
          <a:p>
            <a:r>
              <a:rPr lang="en-AU" baseline="0" dirty="0" smtClean="0"/>
              <a:t>And are completely fictitious.</a:t>
            </a:r>
          </a:p>
          <a:p>
            <a:r>
              <a:rPr lang="en-AU" baseline="0" dirty="0" smtClean="0"/>
              <a:t>So only use as a guide to what should be in this area.</a:t>
            </a:r>
          </a:p>
          <a:p>
            <a:r>
              <a:rPr lang="en-AU" baseline="0" dirty="0" smtClean="0"/>
              <a:t>As in the third slide, each individual should have their own trading plan.</a:t>
            </a:r>
          </a:p>
        </p:txBody>
      </p:sp>
      <p:sp>
        <p:nvSpPr>
          <p:cNvPr id="4" name="Slide Number Placeholder 3"/>
          <p:cNvSpPr>
            <a:spLocks noGrp="1"/>
          </p:cNvSpPr>
          <p:nvPr>
            <p:ph type="sldNum" sz="quarter" idx="10"/>
          </p:nvPr>
        </p:nvSpPr>
        <p:spPr/>
        <p:txBody>
          <a:bodyPr/>
          <a:lstStyle/>
          <a:p>
            <a:fld id="{D7EE0C05-4C52-4F13-8435-649D081BE1E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After this slide, I have the theory of each these</a:t>
            </a:r>
            <a:r>
              <a:rPr lang="en-AU" baseline="0" dirty="0" smtClean="0"/>
              <a:t> points as a separate slide then followed by an example slide.</a:t>
            </a:r>
          </a:p>
          <a:p>
            <a:endParaRPr lang="en-AU" baseline="0" dirty="0" smtClean="0"/>
          </a:p>
          <a:p>
            <a:r>
              <a:rPr lang="en-AU" dirty="0" smtClean="0"/>
              <a:t>Examples</a:t>
            </a:r>
          </a:p>
          <a:p>
            <a:endParaRPr lang="en-AU" dirty="0" smtClean="0"/>
          </a:p>
          <a:p>
            <a:r>
              <a:rPr lang="en-AU" dirty="0" smtClean="0"/>
              <a:t>These examples are intended as a guide only.</a:t>
            </a:r>
          </a:p>
          <a:p>
            <a:r>
              <a:rPr lang="en-AU" dirty="0" smtClean="0"/>
              <a:t>They</a:t>
            </a:r>
            <a:r>
              <a:rPr lang="en-AU" baseline="0" dirty="0" smtClean="0"/>
              <a:t> are not part of my personal trading plan</a:t>
            </a:r>
          </a:p>
          <a:p>
            <a:r>
              <a:rPr lang="en-AU" baseline="0" dirty="0" smtClean="0"/>
              <a:t>And are completely fictitious.</a:t>
            </a:r>
          </a:p>
          <a:p>
            <a:r>
              <a:rPr lang="en-AU" baseline="0" dirty="0" smtClean="0"/>
              <a:t>So only use as a guide to what should be in this area.</a:t>
            </a:r>
          </a:p>
          <a:p>
            <a:r>
              <a:rPr lang="en-AU" baseline="0" dirty="0" smtClean="0"/>
              <a:t>As in the third slide, each individual should have their own trading plan.</a:t>
            </a:r>
          </a:p>
        </p:txBody>
      </p:sp>
      <p:sp>
        <p:nvSpPr>
          <p:cNvPr id="4" name="Slide Number Placeholder 3"/>
          <p:cNvSpPr>
            <a:spLocks noGrp="1"/>
          </p:cNvSpPr>
          <p:nvPr>
            <p:ph type="sldNum" sz="quarter" idx="10"/>
          </p:nvPr>
        </p:nvSpPr>
        <p:spPr/>
        <p:txBody>
          <a:bodyPr/>
          <a:lstStyle/>
          <a:p>
            <a:fld id="{D7EE0C05-4C52-4F13-8435-649D081BE1E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EE0C05-4C52-4F13-8435-649D081BE1E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203488D-82D7-4B81-BC37-E35534CCB300}" type="datetime1">
              <a:rPr lang="en-US" smtClean="0"/>
              <a:pPr/>
              <a:t>3/9/2008</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dirty="0" smtClean="0"/>
              <a:t>Anatomy of a Trading Plan</a:t>
            </a: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EA0BE7E-022A-4D0A-B19E-C00D8931EAA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7716BF5-D470-4149-BCF0-A0BFCCE57E70}" type="datetime1">
              <a:rPr lang="en-US" smtClean="0"/>
              <a:pPr/>
              <a:t>3/9/2008</a:t>
            </a:fld>
            <a:endParaRPr lang="en-US" dirty="0"/>
          </a:p>
        </p:txBody>
      </p:sp>
      <p:sp>
        <p:nvSpPr>
          <p:cNvPr id="5" name="Footer Placeholder 4"/>
          <p:cNvSpPr>
            <a:spLocks noGrp="1"/>
          </p:cNvSpPr>
          <p:nvPr>
            <p:ph type="ftr" sz="quarter" idx="11"/>
          </p:nvPr>
        </p:nvSpPr>
        <p:spPr/>
        <p:txBody>
          <a:bodyPr/>
          <a:lstStyle>
            <a:extLst/>
          </a:lstStyle>
          <a:p>
            <a:r>
              <a:rPr lang="en-US" dirty="0" smtClean="0"/>
              <a:t>Anatomy of a Trading Plan</a:t>
            </a:r>
            <a:endParaRPr lang="en-US" dirty="0"/>
          </a:p>
        </p:txBody>
      </p:sp>
      <p:sp>
        <p:nvSpPr>
          <p:cNvPr id="6" name="Slide Number Placeholder 5"/>
          <p:cNvSpPr>
            <a:spLocks noGrp="1"/>
          </p:cNvSpPr>
          <p:nvPr>
            <p:ph type="sldNum" sz="quarter" idx="12"/>
          </p:nvPr>
        </p:nvSpPr>
        <p:spPr/>
        <p:txBody>
          <a:bodyPr/>
          <a:lstStyle>
            <a:extLst/>
          </a:lstStyle>
          <a:p>
            <a:fld id="{6EA0BE7E-022A-4D0A-B19E-C00D8931EAA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85ADFE-7986-4E2D-A24F-BCFE53F4C302}" type="datetime1">
              <a:rPr lang="en-US" smtClean="0"/>
              <a:pPr/>
              <a:t>3/9/2008</a:t>
            </a:fld>
            <a:endParaRPr lang="en-US" dirty="0"/>
          </a:p>
        </p:txBody>
      </p:sp>
      <p:sp>
        <p:nvSpPr>
          <p:cNvPr id="5" name="Footer Placeholder 4"/>
          <p:cNvSpPr>
            <a:spLocks noGrp="1"/>
          </p:cNvSpPr>
          <p:nvPr>
            <p:ph type="ftr" sz="quarter" idx="11"/>
          </p:nvPr>
        </p:nvSpPr>
        <p:spPr/>
        <p:txBody>
          <a:bodyPr/>
          <a:lstStyle>
            <a:extLst/>
          </a:lstStyle>
          <a:p>
            <a:r>
              <a:rPr lang="en-US" dirty="0" smtClean="0"/>
              <a:t>Anatomy of a Trading Plan</a:t>
            </a:r>
            <a:endParaRPr lang="en-US" dirty="0"/>
          </a:p>
        </p:txBody>
      </p:sp>
      <p:sp>
        <p:nvSpPr>
          <p:cNvPr id="6" name="Slide Number Placeholder 5"/>
          <p:cNvSpPr>
            <a:spLocks noGrp="1"/>
          </p:cNvSpPr>
          <p:nvPr>
            <p:ph type="sldNum" sz="quarter" idx="12"/>
          </p:nvPr>
        </p:nvSpPr>
        <p:spPr/>
        <p:txBody>
          <a:bodyPr/>
          <a:lstStyle>
            <a:extLst/>
          </a:lstStyle>
          <a:p>
            <a:fld id="{6EA0BE7E-022A-4D0A-B19E-C00D8931EAA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00D3EDB-1EEC-4299-A9E5-78E3BCCF1F20}" type="datetime1">
              <a:rPr lang="en-US" smtClean="0"/>
              <a:pPr/>
              <a:t>3/9/2008</a:t>
            </a:fld>
            <a:endParaRPr lang="en-US" dirty="0"/>
          </a:p>
        </p:txBody>
      </p:sp>
      <p:sp>
        <p:nvSpPr>
          <p:cNvPr id="5" name="Footer Placeholder 4"/>
          <p:cNvSpPr>
            <a:spLocks noGrp="1"/>
          </p:cNvSpPr>
          <p:nvPr>
            <p:ph type="ftr" sz="quarter" idx="11"/>
          </p:nvPr>
        </p:nvSpPr>
        <p:spPr/>
        <p:txBody>
          <a:bodyPr/>
          <a:lstStyle>
            <a:extLst/>
          </a:lstStyle>
          <a:p>
            <a:r>
              <a:rPr lang="en-US" dirty="0" smtClean="0"/>
              <a:t>Anatomy of a Trading Plan</a:t>
            </a:r>
            <a:endParaRPr lang="en-US" dirty="0"/>
          </a:p>
        </p:txBody>
      </p:sp>
      <p:sp>
        <p:nvSpPr>
          <p:cNvPr id="6" name="Slide Number Placeholder 5"/>
          <p:cNvSpPr>
            <a:spLocks noGrp="1"/>
          </p:cNvSpPr>
          <p:nvPr>
            <p:ph type="sldNum" sz="quarter" idx="12"/>
          </p:nvPr>
        </p:nvSpPr>
        <p:spPr/>
        <p:txBody>
          <a:bodyPr/>
          <a:lstStyle>
            <a:extLst/>
          </a:lstStyle>
          <a:p>
            <a:fld id="{6EA0BE7E-022A-4D0A-B19E-C00D8931EAA7}"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7175B50-8BCD-4283-A21C-E0D73E69038D}" type="datetime1">
              <a:rPr lang="en-US" smtClean="0"/>
              <a:pPr/>
              <a:t>3/9/2008</a:t>
            </a:fld>
            <a:endParaRPr lang="en-US" dirty="0"/>
          </a:p>
        </p:txBody>
      </p:sp>
      <p:sp>
        <p:nvSpPr>
          <p:cNvPr id="5" name="Footer Placeholder 4"/>
          <p:cNvSpPr>
            <a:spLocks noGrp="1"/>
          </p:cNvSpPr>
          <p:nvPr>
            <p:ph type="ftr" sz="quarter" idx="11"/>
          </p:nvPr>
        </p:nvSpPr>
        <p:spPr/>
        <p:txBody>
          <a:bodyPr/>
          <a:lstStyle>
            <a:extLst/>
          </a:lstStyle>
          <a:p>
            <a:r>
              <a:rPr lang="en-US" dirty="0" smtClean="0"/>
              <a:t>Anatomy of a Trading Plan</a:t>
            </a:r>
            <a:endParaRPr lang="en-US" dirty="0"/>
          </a:p>
        </p:txBody>
      </p:sp>
      <p:sp>
        <p:nvSpPr>
          <p:cNvPr id="6" name="Slide Number Placeholder 5"/>
          <p:cNvSpPr>
            <a:spLocks noGrp="1"/>
          </p:cNvSpPr>
          <p:nvPr>
            <p:ph type="sldNum" sz="quarter" idx="12"/>
          </p:nvPr>
        </p:nvSpPr>
        <p:spPr/>
        <p:txBody>
          <a:bodyPr/>
          <a:lstStyle>
            <a:extLst/>
          </a:lstStyle>
          <a:p>
            <a:fld id="{6EA0BE7E-022A-4D0A-B19E-C00D8931EAA7}"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8DCC7A0-F357-45F7-BC9D-22F4098CD358}" type="datetime1">
              <a:rPr lang="en-US" smtClean="0"/>
              <a:pPr/>
              <a:t>3/9/2008</a:t>
            </a:fld>
            <a:endParaRPr lang="en-US" dirty="0"/>
          </a:p>
        </p:txBody>
      </p:sp>
      <p:sp>
        <p:nvSpPr>
          <p:cNvPr id="6" name="Footer Placeholder 5"/>
          <p:cNvSpPr>
            <a:spLocks noGrp="1"/>
          </p:cNvSpPr>
          <p:nvPr>
            <p:ph type="ftr" sz="quarter" idx="11"/>
          </p:nvPr>
        </p:nvSpPr>
        <p:spPr/>
        <p:txBody>
          <a:bodyPr/>
          <a:lstStyle>
            <a:extLst/>
          </a:lstStyle>
          <a:p>
            <a:r>
              <a:rPr lang="en-US" dirty="0" smtClean="0"/>
              <a:t>Anatomy of a Trading Plan</a:t>
            </a:r>
            <a:endParaRPr lang="en-US" dirty="0"/>
          </a:p>
        </p:txBody>
      </p:sp>
      <p:sp>
        <p:nvSpPr>
          <p:cNvPr id="7" name="Slide Number Placeholder 6"/>
          <p:cNvSpPr>
            <a:spLocks noGrp="1"/>
          </p:cNvSpPr>
          <p:nvPr>
            <p:ph type="sldNum" sz="quarter" idx="12"/>
          </p:nvPr>
        </p:nvSpPr>
        <p:spPr/>
        <p:txBody>
          <a:bodyPr/>
          <a:lstStyle>
            <a:extLst/>
          </a:lstStyle>
          <a:p>
            <a:fld id="{6EA0BE7E-022A-4D0A-B19E-C00D8931EAA7}"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4FE79E1-B30D-4BDB-A64D-9B3BD036EA30}" type="datetime1">
              <a:rPr lang="en-US" smtClean="0"/>
              <a:pPr/>
              <a:t>3/9/2008</a:t>
            </a:fld>
            <a:endParaRPr lang="en-US" dirty="0"/>
          </a:p>
        </p:txBody>
      </p:sp>
      <p:sp>
        <p:nvSpPr>
          <p:cNvPr id="8" name="Footer Placeholder 7"/>
          <p:cNvSpPr>
            <a:spLocks noGrp="1"/>
          </p:cNvSpPr>
          <p:nvPr>
            <p:ph type="ftr" sz="quarter" idx="11"/>
          </p:nvPr>
        </p:nvSpPr>
        <p:spPr/>
        <p:txBody>
          <a:bodyPr/>
          <a:lstStyle>
            <a:extLst/>
          </a:lstStyle>
          <a:p>
            <a:r>
              <a:rPr lang="en-US" dirty="0" smtClean="0"/>
              <a:t>Anatomy of a Trading Plan</a:t>
            </a:r>
            <a:endParaRPr lang="en-US" dirty="0"/>
          </a:p>
        </p:txBody>
      </p:sp>
      <p:sp>
        <p:nvSpPr>
          <p:cNvPr id="9" name="Slide Number Placeholder 8"/>
          <p:cNvSpPr>
            <a:spLocks noGrp="1"/>
          </p:cNvSpPr>
          <p:nvPr>
            <p:ph type="sldNum" sz="quarter" idx="12"/>
          </p:nvPr>
        </p:nvSpPr>
        <p:spPr/>
        <p:txBody>
          <a:bodyPr/>
          <a:lstStyle>
            <a:extLst/>
          </a:lstStyle>
          <a:p>
            <a:fld id="{6EA0BE7E-022A-4D0A-B19E-C00D8931EAA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DAC33AC-B760-4DDB-83C2-65EA06BE46C7}" type="datetime1">
              <a:rPr lang="en-US" smtClean="0"/>
              <a:pPr/>
              <a:t>3/9/2008</a:t>
            </a:fld>
            <a:endParaRPr lang="en-US" dirty="0"/>
          </a:p>
        </p:txBody>
      </p:sp>
      <p:sp>
        <p:nvSpPr>
          <p:cNvPr id="4" name="Footer Placeholder 3"/>
          <p:cNvSpPr>
            <a:spLocks noGrp="1"/>
          </p:cNvSpPr>
          <p:nvPr>
            <p:ph type="ftr" sz="quarter" idx="11"/>
          </p:nvPr>
        </p:nvSpPr>
        <p:spPr/>
        <p:txBody>
          <a:bodyPr/>
          <a:lstStyle>
            <a:extLst/>
          </a:lstStyle>
          <a:p>
            <a:r>
              <a:rPr lang="en-US" dirty="0" smtClean="0"/>
              <a:t>Anatomy of a Trading Plan</a:t>
            </a:r>
            <a:endParaRPr lang="en-US" dirty="0"/>
          </a:p>
        </p:txBody>
      </p:sp>
      <p:sp>
        <p:nvSpPr>
          <p:cNvPr id="5" name="Slide Number Placeholder 4"/>
          <p:cNvSpPr>
            <a:spLocks noGrp="1"/>
          </p:cNvSpPr>
          <p:nvPr>
            <p:ph type="sldNum" sz="quarter" idx="12"/>
          </p:nvPr>
        </p:nvSpPr>
        <p:spPr/>
        <p:txBody>
          <a:bodyPr/>
          <a:lstStyle>
            <a:extLst/>
          </a:lstStyle>
          <a:p>
            <a:fld id="{6EA0BE7E-022A-4D0A-B19E-C00D8931EAA7}"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9604ED8-C5B8-4D5A-8AFE-E068A9F5A048}" type="datetime1">
              <a:rPr lang="en-US" smtClean="0"/>
              <a:pPr/>
              <a:t>3/9/2008</a:t>
            </a:fld>
            <a:endParaRPr lang="en-US" dirty="0"/>
          </a:p>
        </p:txBody>
      </p:sp>
      <p:sp>
        <p:nvSpPr>
          <p:cNvPr id="3" name="Footer Placeholder 2"/>
          <p:cNvSpPr>
            <a:spLocks noGrp="1"/>
          </p:cNvSpPr>
          <p:nvPr>
            <p:ph type="ftr" sz="quarter" idx="11"/>
          </p:nvPr>
        </p:nvSpPr>
        <p:spPr/>
        <p:txBody>
          <a:bodyPr/>
          <a:lstStyle>
            <a:extLst/>
          </a:lstStyle>
          <a:p>
            <a:r>
              <a:rPr lang="en-US" dirty="0" smtClean="0"/>
              <a:t>Anatomy of a Trading Plan</a:t>
            </a:r>
            <a:endParaRPr lang="en-US" dirty="0"/>
          </a:p>
        </p:txBody>
      </p:sp>
      <p:sp>
        <p:nvSpPr>
          <p:cNvPr id="4" name="Slide Number Placeholder 3"/>
          <p:cNvSpPr>
            <a:spLocks noGrp="1"/>
          </p:cNvSpPr>
          <p:nvPr>
            <p:ph type="sldNum" sz="quarter" idx="12"/>
          </p:nvPr>
        </p:nvSpPr>
        <p:spPr/>
        <p:txBody>
          <a:bodyPr/>
          <a:lstStyle>
            <a:extLst/>
          </a:lstStyle>
          <a:p>
            <a:fld id="{6EA0BE7E-022A-4D0A-B19E-C00D8931EAA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C775B16-053D-472C-964A-51388C69CB69}" type="datetime1">
              <a:rPr lang="en-US" smtClean="0"/>
              <a:pPr/>
              <a:t>3/9/2008</a:t>
            </a:fld>
            <a:endParaRPr lang="en-US" dirty="0"/>
          </a:p>
        </p:txBody>
      </p:sp>
      <p:sp>
        <p:nvSpPr>
          <p:cNvPr id="6" name="Footer Placeholder 5"/>
          <p:cNvSpPr>
            <a:spLocks noGrp="1"/>
          </p:cNvSpPr>
          <p:nvPr>
            <p:ph type="ftr" sz="quarter" idx="11"/>
          </p:nvPr>
        </p:nvSpPr>
        <p:spPr/>
        <p:txBody>
          <a:bodyPr/>
          <a:lstStyle>
            <a:extLst/>
          </a:lstStyle>
          <a:p>
            <a:r>
              <a:rPr lang="en-US" dirty="0" smtClean="0"/>
              <a:t>Anatomy of a Trading Plan</a:t>
            </a:r>
            <a:endParaRPr lang="en-US" dirty="0"/>
          </a:p>
        </p:txBody>
      </p:sp>
      <p:sp>
        <p:nvSpPr>
          <p:cNvPr id="7" name="Slide Number Placeholder 6"/>
          <p:cNvSpPr>
            <a:spLocks noGrp="1"/>
          </p:cNvSpPr>
          <p:nvPr>
            <p:ph type="sldNum" sz="quarter" idx="12"/>
          </p:nvPr>
        </p:nvSpPr>
        <p:spPr/>
        <p:txBody>
          <a:bodyPr/>
          <a:lstStyle>
            <a:extLst/>
          </a:lstStyle>
          <a:p>
            <a:fld id="{6EA0BE7E-022A-4D0A-B19E-C00D8931EAA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16B39BF-A748-41FD-867C-C7E56E22127E}" type="datetime1">
              <a:rPr lang="en-US" smtClean="0"/>
              <a:pPr/>
              <a:t>3/9/2008</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dirty="0" smtClean="0"/>
              <a:t>Anatomy of a Trading Plan</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EA0BE7E-022A-4D0A-B19E-C00D8931EAA7}"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66D498F-FD2B-4EE6-A535-BB90FD33F069}" type="datetime1">
              <a:rPr lang="en-US" smtClean="0"/>
              <a:pPr/>
              <a:t>3/9/2008</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dirty="0" smtClean="0"/>
              <a:t>Anatomy of a Trading Plan</a:t>
            </a: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EA0BE7E-022A-4D0A-B19E-C00D8931EAA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rading@nwe.net.a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jpeg"/></Relationships>
</file>

<file path=ppt/slides/_rels/slide3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11.gif"/></Relationships>
</file>

<file path=ppt/slides/_rels/slide3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4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9.xml"/><Relationship Id="rId7" Type="http://schemas.openxmlformats.org/officeDocument/2006/relationships/slide" Target="slide2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5.xml"/><Relationship Id="rId4" Type="http://schemas.openxmlformats.org/officeDocument/2006/relationships/slide" Target="slide11.xml"/></Relationships>
</file>

<file path=ppt/slides/_rels/slide7.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slide" Target="slide4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slide" Target="slide40.xml"/><Relationship Id="rId4" Type="http://schemas.openxmlformats.org/officeDocument/2006/relationships/slide" Target="slide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71481"/>
            <a:ext cx="7772400" cy="3010882"/>
          </a:xfrm>
        </p:spPr>
        <p:txBody>
          <a:bodyPr>
            <a:normAutofit fontScale="90000"/>
          </a:bodyPr>
          <a:lstStyle/>
          <a:p>
            <a:r>
              <a:rPr lang="en-AU" dirty="0" smtClean="0"/>
              <a:t>The Business of Trading the Financial Markets</a:t>
            </a:r>
            <a:br>
              <a:rPr lang="en-AU" dirty="0" smtClean="0"/>
            </a:br>
            <a:r>
              <a:rPr lang="en-AU" dirty="0" smtClean="0"/>
              <a:t/>
            </a:r>
            <a:br>
              <a:rPr lang="en-AU" dirty="0" smtClean="0"/>
            </a:br>
            <a:r>
              <a:rPr lang="en-US" sz="3100" dirty="0" smtClean="0"/>
              <a:t>Anatomy of a Trading Plan</a:t>
            </a:r>
            <a:r>
              <a:rPr lang="en-US" dirty="0" smtClean="0"/>
              <a:t/>
            </a:r>
            <a:br>
              <a:rPr lang="en-US" dirty="0" smtClean="0"/>
            </a:br>
            <a:endParaRPr lang="en-US" dirty="0"/>
          </a:p>
        </p:txBody>
      </p:sp>
      <p:sp>
        <p:nvSpPr>
          <p:cNvPr id="3" name="Subtitle 2"/>
          <p:cNvSpPr>
            <a:spLocks noGrp="1"/>
          </p:cNvSpPr>
          <p:nvPr>
            <p:ph type="subTitle" idx="1"/>
          </p:nvPr>
        </p:nvSpPr>
        <p:spPr/>
        <p:txBody>
          <a:bodyPr>
            <a:normAutofit fontScale="55000" lnSpcReduction="20000"/>
          </a:bodyPr>
          <a:lstStyle/>
          <a:p>
            <a:r>
              <a:rPr lang="en-US" dirty="0" smtClean="0"/>
              <a:t>Written by</a:t>
            </a:r>
          </a:p>
          <a:p>
            <a:r>
              <a:rPr lang="en-US" dirty="0" smtClean="0"/>
              <a:t>Neil Wrightson</a:t>
            </a:r>
          </a:p>
          <a:p>
            <a:r>
              <a:rPr lang="en-US" dirty="0" smtClean="0"/>
              <a:t>Email - </a:t>
            </a:r>
            <a:r>
              <a:rPr lang="en-US" dirty="0" smtClean="0">
                <a:hlinkClick r:id="rId3"/>
              </a:rPr>
              <a:t>trading@nwe.net.au</a:t>
            </a:r>
            <a:endParaRPr lang="en-US" dirty="0" smtClean="0"/>
          </a:p>
          <a:p>
            <a:endParaRPr lang="en-US" dirty="0" smtClean="0"/>
          </a:p>
          <a:p>
            <a:r>
              <a:rPr lang="en-US" sz="1400" dirty="0" smtClean="0"/>
              <a:t>© Copyright Neil Wrightson January 2008</a:t>
            </a:r>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AU" dirty="0" smtClean="0"/>
              <a:t>Secondary income after workplace accident &amp; insurance payout.</a:t>
            </a:r>
          </a:p>
          <a:p>
            <a:endParaRPr lang="en-AU" dirty="0" smtClean="0"/>
          </a:p>
          <a:p>
            <a:r>
              <a:rPr lang="en-AU" dirty="0" smtClean="0"/>
              <a:t>Only able to sit for short periods of time due to injury.</a:t>
            </a:r>
          </a:p>
          <a:p>
            <a:endParaRPr lang="en-AU" dirty="0" smtClean="0"/>
          </a:p>
          <a:p>
            <a:r>
              <a:rPr lang="en-AU" dirty="0" smtClean="0"/>
              <a:t>Ideal strategy would involve trades of that are of a 1..10 day duration.</a:t>
            </a:r>
            <a:br>
              <a:rPr lang="en-AU" dirty="0" smtClean="0"/>
            </a:br>
            <a:endParaRPr lang="en-AU" dirty="0" smtClean="0"/>
          </a:p>
          <a:p>
            <a:r>
              <a:rPr lang="en-AU" dirty="0" smtClean="0"/>
              <a:t>Overseeing the trades during the morning and afternoon sessions</a:t>
            </a:r>
          </a:p>
          <a:p>
            <a:pPr>
              <a:buNone/>
            </a:pPr>
            <a:endParaRPr lang="en-AU" dirty="0" smtClean="0"/>
          </a:p>
          <a:p>
            <a:endParaRPr lang="en-AU" dirty="0" smtClean="0"/>
          </a:p>
          <a:p>
            <a:endParaRPr lang="en-AU" dirty="0" smtClean="0"/>
          </a:p>
          <a:p>
            <a:endParaRPr lang="en-AU" dirty="0" smtClean="0"/>
          </a:p>
          <a:p>
            <a:endParaRPr lang="en-US" dirty="0"/>
          </a:p>
        </p:txBody>
      </p:sp>
      <p:sp>
        <p:nvSpPr>
          <p:cNvPr id="3" name="Title 2"/>
          <p:cNvSpPr>
            <a:spLocks noGrp="1"/>
          </p:cNvSpPr>
          <p:nvPr>
            <p:ph type="title"/>
          </p:nvPr>
        </p:nvSpPr>
        <p:spPr/>
        <p:txBody>
          <a:bodyPr/>
          <a:lstStyle/>
          <a:p>
            <a:r>
              <a:rPr lang="en-AU" dirty="0" smtClean="0"/>
              <a:t>Reason for Trading - Example</a:t>
            </a:r>
            <a:endParaRPr lang="en-US" dirty="0"/>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5" name="Curved Right Arrow 4">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AU" dirty="0" smtClean="0"/>
              <a:t>Shares</a:t>
            </a:r>
          </a:p>
          <a:p>
            <a:r>
              <a:rPr lang="en-AU" dirty="0" smtClean="0"/>
              <a:t>CFDs</a:t>
            </a:r>
          </a:p>
          <a:p>
            <a:r>
              <a:rPr lang="en-AU" dirty="0" smtClean="0"/>
              <a:t>Options</a:t>
            </a:r>
          </a:p>
          <a:p>
            <a:r>
              <a:rPr lang="en-AU" dirty="0" smtClean="0"/>
              <a:t>Bonds</a:t>
            </a:r>
          </a:p>
          <a:p>
            <a:r>
              <a:rPr lang="en-AU" dirty="0" smtClean="0"/>
              <a:t>Futures</a:t>
            </a:r>
          </a:p>
          <a:p>
            <a:r>
              <a:rPr lang="en-AU" dirty="0" smtClean="0"/>
              <a:t>Forex</a:t>
            </a:r>
          </a:p>
          <a:p>
            <a:r>
              <a:rPr lang="en-AU" dirty="0" smtClean="0"/>
              <a:t>Etc</a:t>
            </a:r>
          </a:p>
          <a:p>
            <a:pPr>
              <a:buNone/>
            </a:pPr>
            <a:endParaRPr lang="en-AU" dirty="0" smtClean="0"/>
          </a:p>
          <a:p>
            <a:pPr>
              <a:buNone/>
            </a:pPr>
            <a:r>
              <a:rPr lang="en-AU" dirty="0" smtClean="0"/>
              <a:t>It is not only the market type but also the time period that needs to be decided on.</a:t>
            </a:r>
          </a:p>
          <a:p>
            <a:pPr>
              <a:buNone/>
            </a:pPr>
            <a:endParaRPr lang="en-AU" dirty="0" smtClean="0"/>
          </a:p>
          <a:p>
            <a:pPr>
              <a:buNone/>
            </a:pPr>
            <a:r>
              <a:rPr lang="en-AU" dirty="0" smtClean="0"/>
              <a:t>This decision should also be reflected in the “Reason for Trading” area of our plan.</a:t>
            </a:r>
          </a:p>
          <a:p>
            <a:endParaRPr lang="en-AU" dirty="0" smtClean="0"/>
          </a:p>
        </p:txBody>
      </p:sp>
      <p:sp>
        <p:nvSpPr>
          <p:cNvPr id="3" name="Title 2"/>
          <p:cNvSpPr>
            <a:spLocks noGrp="1"/>
          </p:cNvSpPr>
          <p:nvPr>
            <p:ph type="title"/>
          </p:nvPr>
        </p:nvSpPr>
        <p:spPr/>
        <p:txBody>
          <a:bodyPr/>
          <a:lstStyle/>
          <a:p>
            <a:r>
              <a:rPr lang="en-AU" dirty="0" smtClean="0"/>
              <a:t>What Markets to trade</a:t>
            </a:r>
            <a:endParaRPr lang="en-US" dirty="0"/>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6" name="Curved Right Arrow 5">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 calcmode="lin" valueType="num">
                                      <p:cBhvr additive="base">
                                        <p:cTn id="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anim calcmode="lin" valueType="num">
                                      <p:cBhvr additive="base">
                                        <p:cTn id="1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buNone/>
            </a:pPr>
            <a:r>
              <a:rPr lang="en-AU" dirty="0" smtClean="0"/>
              <a:t>I plan on trading the following instruments –</a:t>
            </a:r>
          </a:p>
          <a:p>
            <a:pPr>
              <a:buNone/>
            </a:pPr>
            <a:r>
              <a:rPr lang="en-AU" b="1" dirty="0" smtClean="0"/>
              <a:t>CFDs on the top ASX 100 shares.</a:t>
            </a:r>
          </a:p>
          <a:p>
            <a:pPr>
              <a:buNone/>
            </a:pPr>
            <a:r>
              <a:rPr lang="en-AU" dirty="0" smtClean="0"/>
              <a:t>	This is due to CFDs being able to be traded long as well as short and the additional buyer power (leverage). </a:t>
            </a:r>
            <a:br>
              <a:rPr lang="en-AU" dirty="0" smtClean="0"/>
            </a:br>
            <a:r>
              <a:rPr lang="en-AU" dirty="0" smtClean="0"/>
              <a:t>I must exercise care in trading CFDs due to this leverage and ensure that my stops are adequately set to reflect the true value of the position.</a:t>
            </a:r>
          </a:p>
          <a:p>
            <a:pPr>
              <a:buNone/>
            </a:pPr>
            <a:r>
              <a:rPr lang="en-AU" dirty="0" smtClean="0"/>
              <a:t>	For CFD trading I will be using a short period (3..8 day) trading strategy. This will be in line with “Oliver Velez” style of trading.</a:t>
            </a:r>
          </a:p>
          <a:p>
            <a:pPr>
              <a:buNone/>
            </a:pPr>
            <a:r>
              <a:rPr lang="en-AU" dirty="0" smtClean="0"/>
              <a:t> </a:t>
            </a:r>
          </a:p>
          <a:p>
            <a:pPr>
              <a:buNone/>
            </a:pPr>
            <a:r>
              <a:rPr lang="en-AU" b="1" dirty="0" smtClean="0"/>
              <a:t>Futures – SPI</a:t>
            </a:r>
          </a:p>
          <a:p>
            <a:pPr>
              <a:buNone/>
            </a:pPr>
            <a:r>
              <a:rPr lang="en-AU" dirty="0" smtClean="0"/>
              <a:t>	I will use the SPI for intra day trading.  For this I will be using a squeeze play strategy.</a:t>
            </a:r>
          </a:p>
          <a:p>
            <a:pPr>
              <a:buNone/>
            </a:pPr>
            <a:endParaRPr lang="en-AU" dirty="0" smtClean="0"/>
          </a:p>
          <a:p>
            <a:endParaRPr lang="en-AU" dirty="0" smtClean="0"/>
          </a:p>
        </p:txBody>
      </p:sp>
      <p:sp>
        <p:nvSpPr>
          <p:cNvPr id="3" name="Title 2"/>
          <p:cNvSpPr>
            <a:spLocks noGrp="1"/>
          </p:cNvSpPr>
          <p:nvPr>
            <p:ph type="title"/>
          </p:nvPr>
        </p:nvSpPr>
        <p:spPr/>
        <p:txBody>
          <a:bodyPr>
            <a:normAutofit fontScale="90000"/>
          </a:bodyPr>
          <a:lstStyle/>
          <a:p>
            <a:r>
              <a:rPr lang="en-AU" dirty="0" smtClean="0"/>
              <a:t>What Markets to trade - Example</a:t>
            </a:r>
            <a:endParaRPr lang="en-US" dirty="0"/>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6" name="Curved Right Arrow 5">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AU" sz="2000" dirty="0" smtClean="0"/>
              <a:t>In this area we define our money parameters for our overall plan and specific strategies.</a:t>
            </a:r>
          </a:p>
          <a:p>
            <a:pPr>
              <a:buNone/>
            </a:pPr>
            <a:endParaRPr lang="en-AU" sz="2000" dirty="0" smtClean="0"/>
          </a:p>
          <a:p>
            <a:pPr>
              <a:buNone/>
            </a:pPr>
            <a:r>
              <a:rPr lang="en-AU" sz="2000" dirty="0" smtClean="0"/>
              <a:t>We should nominate how much money we will allocate to each strategy and what the rules will be for with drawing of profits.</a:t>
            </a:r>
          </a:p>
          <a:p>
            <a:pPr>
              <a:buNone/>
            </a:pPr>
            <a:endParaRPr lang="en-AU" sz="2000" dirty="0" smtClean="0"/>
          </a:p>
          <a:p>
            <a:r>
              <a:rPr lang="en-AU" sz="2000" dirty="0" smtClean="0"/>
              <a:t>Trading Account composition</a:t>
            </a:r>
          </a:p>
          <a:p>
            <a:r>
              <a:rPr lang="en-AU" sz="2000" dirty="0" smtClean="0"/>
              <a:t>Maximum Risk per strategy</a:t>
            </a:r>
          </a:p>
          <a:p>
            <a:r>
              <a:rPr lang="en-AU" sz="2000" dirty="0" smtClean="0"/>
              <a:t>Position Size</a:t>
            </a:r>
          </a:p>
          <a:p>
            <a:r>
              <a:rPr lang="en-AU" sz="2000" dirty="0" smtClean="0"/>
              <a:t>Profit Goals </a:t>
            </a:r>
          </a:p>
          <a:p>
            <a:r>
              <a:rPr lang="en-AU" sz="2000" dirty="0" smtClean="0"/>
              <a:t>Profit Retention</a:t>
            </a:r>
          </a:p>
          <a:p>
            <a:r>
              <a:rPr lang="en-AU" sz="2000" dirty="0" smtClean="0"/>
              <a:t>Rules for when we are Losing</a:t>
            </a:r>
          </a:p>
          <a:p>
            <a:r>
              <a:rPr lang="en-AU" sz="2000" dirty="0" smtClean="0"/>
              <a:t>Rules for when we are Winning</a:t>
            </a:r>
          </a:p>
          <a:p>
            <a:endParaRPr lang="en-AU" sz="2000" dirty="0" smtClean="0"/>
          </a:p>
          <a:p>
            <a:endParaRPr lang="en-AU" sz="2000" dirty="0" smtClean="0"/>
          </a:p>
          <a:p>
            <a:endParaRPr lang="en-AU" sz="2000" dirty="0" smtClean="0"/>
          </a:p>
          <a:p>
            <a:endParaRPr lang="en-AU" sz="2000" dirty="0" smtClean="0"/>
          </a:p>
          <a:p>
            <a:pPr lvl="1"/>
            <a:endParaRPr lang="en-US" sz="1600" dirty="0"/>
          </a:p>
        </p:txBody>
      </p:sp>
      <p:sp>
        <p:nvSpPr>
          <p:cNvPr id="3" name="Title 2"/>
          <p:cNvSpPr>
            <a:spLocks noGrp="1"/>
          </p:cNvSpPr>
          <p:nvPr>
            <p:ph type="title"/>
          </p:nvPr>
        </p:nvSpPr>
        <p:spPr/>
        <p:txBody>
          <a:bodyPr/>
          <a:lstStyle/>
          <a:p>
            <a:r>
              <a:rPr lang="en-AU" dirty="0" smtClean="0"/>
              <a:t>Money Management</a:t>
            </a:r>
            <a:endParaRPr lang="en-US" dirty="0"/>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5" name="Curved Right Arrow 4">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AU" sz="2000" dirty="0" smtClean="0"/>
          </a:p>
          <a:p>
            <a:pPr>
              <a:buNone/>
            </a:pPr>
            <a:r>
              <a:rPr lang="en-AU" sz="2000" dirty="0" smtClean="0"/>
              <a:t>I will use a $50,000 trading account.</a:t>
            </a:r>
          </a:p>
          <a:p>
            <a:pPr>
              <a:buNone/>
            </a:pPr>
            <a:r>
              <a:rPr lang="en-AU" sz="2000" dirty="0" smtClean="0"/>
              <a:t>This will be broken up into two areas as per my trading strategies.</a:t>
            </a:r>
          </a:p>
          <a:p>
            <a:pPr>
              <a:buNone/>
            </a:pPr>
            <a:endParaRPr lang="en-AU" sz="2000" dirty="0" smtClean="0"/>
          </a:p>
          <a:p>
            <a:pPr>
              <a:buNone/>
            </a:pPr>
            <a:r>
              <a:rPr lang="en-AU" sz="2000" dirty="0" smtClean="0"/>
              <a:t>	CFD Trading - 		$30,000.00</a:t>
            </a:r>
          </a:p>
          <a:p>
            <a:pPr>
              <a:buNone/>
            </a:pPr>
            <a:endParaRPr lang="en-AU" sz="2000" dirty="0" smtClean="0"/>
          </a:p>
          <a:p>
            <a:pPr>
              <a:buNone/>
            </a:pPr>
            <a:r>
              <a:rPr lang="en-AU" sz="2000" dirty="0" smtClean="0"/>
              <a:t>	SPI Futures Trading -	$20,000.00</a:t>
            </a:r>
          </a:p>
        </p:txBody>
      </p:sp>
      <p:sp>
        <p:nvSpPr>
          <p:cNvPr id="3" name="Title 2"/>
          <p:cNvSpPr>
            <a:spLocks noGrp="1"/>
          </p:cNvSpPr>
          <p:nvPr>
            <p:ph type="title"/>
          </p:nvPr>
        </p:nvSpPr>
        <p:spPr/>
        <p:txBody>
          <a:bodyPr>
            <a:normAutofit fontScale="90000"/>
          </a:bodyPr>
          <a:lstStyle/>
          <a:p>
            <a:r>
              <a:rPr lang="en-AU" dirty="0" smtClean="0"/>
              <a:t>Money Management</a:t>
            </a:r>
            <a:br>
              <a:rPr lang="en-AU" dirty="0" smtClean="0"/>
            </a:br>
            <a:r>
              <a:rPr lang="en-AU" sz="2400" dirty="0" smtClean="0"/>
              <a:t>Trading Account composition and Maximum Risk per strategy - Example</a:t>
            </a:r>
            <a:endParaRPr lang="en-US" sz="2400" dirty="0"/>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5" name="Curved Right Arrow 4">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AU" sz="2000" dirty="0" smtClean="0"/>
          </a:p>
          <a:p>
            <a:pPr>
              <a:buNone/>
            </a:pPr>
            <a:r>
              <a:rPr lang="en-AU" sz="2000" b="1" dirty="0" smtClean="0"/>
              <a:t>CFD Trading</a:t>
            </a:r>
          </a:p>
          <a:p>
            <a:pPr>
              <a:buNone/>
            </a:pPr>
            <a:r>
              <a:rPr lang="en-AU" sz="2000" dirty="0" smtClean="0"/>
              <a:t>	For CFD trading I will create a separate trading account that will have $30,000 allocated to this account.</a:t>
            </a:r>
          </a:p>
          <a:p>
            <a:pPr>
              <a:buNone/>
            </a:pPr>
            <a:endParaRPr lang="en-AU" sz="2000" dirty="0" smtClean="0"/>
          </a:p>
          <a:p>
            <a:pPr>
              <a:buNone/>
            </a:pPr>
            <a:r>
              <a:rPr lang="en-AU" sz="2000" dirty="0" smtClean="0"/>
              <a:t>	The maximum number of CFD positions I will hold at any one time is 10. This helps me to mentally track and manage these trades. The maximum that I will risk at any one time will be 1% per position with a maximum of 5% for the whole account.</a:t>
            </a:r>
          </a:p>
          <a:p>
            <a:pPr>
              <a:buNone/>
            </a:pPr>
            <a:endParaRPr lang="en-AU" sz="2000" dirty="0" smtClean="0"/>
          </a:p>
          <a:p>
            <a:pPr>
              <a:buNone/>
            </a:pPr>
            <a:endParaRPr lang="en-AU" sz="2000" dirty="0" smtClean="0"/>
          </a:p>
          <a:p>
            <a:pPr>
              <a:buNone/>
            </a:pPr>
            <a:endParaRPr lang="en-AU" sz="2000" dirty="0" smtClean="0"/>
          </a:p>
        </p:txBody>
      </p:sp>
      <p:sp>
        <p:nvSpPr>
          <p:cNvPr id="3" name="Title 2"/>
          <p:cNvSpPr>
            <a:spLocks noGrp="1"/>
          </p:cNvSpPr>
          <p:nvPr>
            <p:ph type="title"/>
          </p:nvPr>
        </p:nvSpPr>
        <p:spPr/>
        <p:txBody>
          <a:bodyPr>
            <a:normAutofit fontScale="90000"/>
          </a:bodyPr>
          <a:lstStyle/>
          <a:p>
            <a:r>
              <a:rPr lang="en-AU" dirty="0" smtClean="0"/>
              <a:t>Money Management</a:t>
            </a:r>
            <a:br>
              <a:rPr lang="en-AU" dirty="0" smtClean="0"/>
            </a:br>
            <a:r>
              <a:rPr lang="en-AU" sz="2400" dirty="0" smtClean="0"/>
              <a:t>Trading Account composition and Maximum Risk per strategy - Example</a:t>
            </a:r>
            <a:endParaRPr lang="en-US" sz="2400" dirty="0"/>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5" name="Curved Right Arrow 4">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AU" sz="2000" dirty="0" smtClean="0"/>
          </a:p>
          <a:p>
            <a:pPr>
              <a:buNone/>
            </a:pPr>
            <a:r>
              <a:rPr lang="en-AU" sz="2000" b="1" dirty="0" smtClean="0"/>
              <a:t>SPI Futures Trading</a:t>
            </a:r>
            <a:r>
              <a:rPr lang="en-AU" sz="2000" dirty="0" smtClean="0"/>
              <a:t/>
            </a:r>
            <a:br>
              <a:rPr lang="en-AU" sz="2000" dirty="0" smtClean="0"/>
            </a:br>
            <a:r>
              <a:rPr lang="en-AU" sz="2000" dirty="0" smtClean="0"/>
              <a:t>For this strategy I will only be trading 1 contract at a time.</a:t>
            </a:r>
          </a:p>
          <a:p>
            <a:pPr>
              <a:buNone/>
            </a:pPr>
            <a:endParaRPr lang="en-AU" sz="2000" dirty="0" smtClean="0"/>
          </a:p>
          <a:p>
            <a:pPr>
              <a:buNone/>
            </a:pPr>
            <a:r>
              <a:rPr lang="en-AU" sz="2000" dirty="0" smtClean="0"/>
              <a:t>	The margin is $8000 per contract, hence the reason for allocating $20,000 to this strategy.</a:t>
            </a:r>
          </a:p>
          <a:p>
            <a:pPr>
              <a:buNone/>
            </a:pPr>
            <a:endParaRPr lang="en-AU" sz="2000" dirty="0" smtClean="0"/>
          </a:p>
          <a:p>
            <a:pPr>
              <a:buNone/>
            </a:pPr>
            <a:r>
              <a:rPr lang="en-AU" sz="2000" dirty="0" smtClean="0"/>
              <a:t>	The maximum to be risked on any one trade is 10 points or $250.00</a:t>
            </a:r>
          </a:p>
          <a:p>
            <a:pPr>
              <a:buNone/>
            </a:pPr>
            <a:endParaRPr lang="en-AU" sz="2000" dirty="0" smtClean="0"/>
          </a:p>
        </p:txBody>
      </p:sp>
      <p:sp>
        <p:nvSpPr>
          <p:cNvPr id="3" name="Title 2"/>
          <p:cNvSpPr>
            <a:spLocks noGrp="1"/>
          </p:cNvSpPr>
          <p:nvPr>
            <p:ph type="title"/>
          </p:nvPr>
        </p:nvSpPr>
        <p:spPr/>
        <p:txBody>
          <a:bodyPr>
            <a:normAutofit fontScale="90000"/>
          </a:bodyPr>
          <a:lstStyle/>
          <a:p>
            <a:r>
              <a:rPr lang="en-AU" dirty="0" smtClean="0"/>
              <a:t>Money Management</a:t>
            </a:r>
            <a:br>
              <a:rPr lang="en-AU" dirty="0" smtClean="0"/>
            </a:br>
            <a:r>
              <a:rPr lang="en-AU" sz="2400" dirty="0" smtClean="0"/>
              <a:t>Trading Account composition and Maximum Risk per strategy - Example</a:t>
            </a:r>
            <a:endParaRPr lang="en-US" sz="2400" dirty="0"/>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5" name="Curved Right Arrow 4">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AU" sz="2000" b="1" dirty="0" smtClean="0"/>
          </a:p>
          <a:p>
            <a:pPr>
              <a:buNone/>
            </a:pPr>
            <a:r>
              <a:rPr lang="en-AU" sz="2000" b="1" dirty="0" smtClean="0"/>
              <a:t>SPI Futures</a:t>
            </a:r>
          </a:p>
          <a:p>
            <a:pPr>
              <a:buNone/>
            </a:pPr>
            <a:r>
              <a:rPr lang="en-AU" sz="2000" dirty="0" smtClean="0"/>
              <a:t>Income goal  is $50,000 per year, full time trading.</a:t>
            </a:r>
          </a:p>
          <a:p>
            <a:pPr>
              <a:buNone/>
            </a:pPr>
            <a:r>
              <a:rPr lang="en-AU" sz="2000" dirty="0" smtClean="0"/>
              <a:t>		$50,000 / 12 = $4170 per month</a:t>
            </a:r>
          </a:p>
          <a:p>
            <a:pPr>
              <a:buNone/>
            </a:pPr>
            <a:r>
              <a:rPr lang="en-AU" sz="2000" dirty="0" smtClean="0"/>
              <a:t>		    $4,170 / 4 = $1050 per week</a:t>
            </a:r>
          </a:p>
          <a:p>
            <a:pPr>
              <a:buNone/>
            </a:pPr>
            <a:r>
              <a:rPr lang="en-AU" sz="2000" dirty="0" smtClean="0"/>
              <a:t>		    $1,050 / 5 = $210 per day</a:t>
            </a:r>
          </a:p>
          <a:p>
            <a:pPr>
              <a:buNone/>
            </a:pPr>
            <a:endParaRPr lang="en-AU" sz="2000" dirty="0" smtClean="0"/>
          </a:p>
          <a:p>
            <a:pPr>
              <a:buNone/>
            </a:pPr>
            <a:r>
              <a:rPr lang="en-AU" sz="2000" dirty="0" smtClean="0"/>
              <a:t>This equates to 10 points per day.</a:t>
            </a:r>
          </a:p>
          <a:p>
            <a:pPr>
              <a:buNone/>
            </a:pPr>
            <a:endParaRPr lang="en-AU" sz="2000" dirty="0" smtClean="0"/>
          </a:p>
        </p:txBody>
      </p:sp>
      <p:sp>
        <p:nvSpPr>
          <p:cNvPr id="3" name="Title 2"/>
          <p:cNvSpPr>
            <a:spLocks noGrp="1"/>
          </p:cNvSpPr>
          <p:nvPr>
            <p:ph type="title"/>
          </p:nvPr>
        </p:nvSpPr>
        <p:spPr/>
        <p:txBody>
          <a:bodyPr>
            <a:normAutofit/>
          </a:bodyPr>
          <a:lstStyle/>
          <a:p>
            <a:r>
              <a:rPr lang="en-AU" dirty="0" smtClean="0"/>
              <a:t>Money Management</a:t>
            </a:r>
            <a:br>
              <a:rPr lang="en-AU" dirty="0" smtClean="0"/>
            </a:br>
            <a:r>
              <a:rPr lang="en-AU" sz="2700" dirty="0" smtClean="0"/>
              <a:t>Profit Goals - Example</a:t>
            </a:r>
            <a:endParaRPr lang="en-US" sz="2700" dirty="0"/>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5" name="Curved Right Arrow 4">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844" y="2428868"/>
            <a:ext cx="4500594" cy="3578423"/>
          </a:xfrm>
        </p:spPr>
        <p:txBody>
          <a:bodyPr>
            <a:normAutofit/>
          </a:bodyPr>
          <a:lstStyle/>
          <a:p>
            <a:pPr lvl="1"/>
            <a:r>
              <a:rPr lang="en-AU" sz="2400" dirty="0" smtClean="0"/>
              <a:t>Market</a:t>
            </a:r>
          </a:p>
          <a:p>
            <a:pPr lvl="1"/>
            <a:r>
              <a:rPr lang="en-AU" sz="2400" dirty="0" smtClean="0"/>
              <a:t>Maximum Position Size</a:t>
            </a:r>
          </a:p>
          <a:p>
            <a:pPr lvl="1"/>
            <a:r>
              <a:rPr lang="en-AU" sz="2400" dirty="0" smtClean="0"/>
              <a:t>Risk to Reward Ratio</a:t>
            </a:r>
          </a:p>
          <a:p>
            <a:pPr lvl="1"/>
            <a:r>
              <a:rPr lang="en-AU" sz="2400" dirty="0" smtClean="0"/>
              <a:t>Expected return per trade</a:t>
            </a:r>
          </a:p>
          <a:p>
            <a:pPr lvl="1"/>
            <a:r>
              <a:rPr lang="en-AU" sz="2400" dirty="0" smtClean="0"/>
              <a:t>Initial Stop criteria</a:t>
            </a:r>
          </a:p>
          <a:p>
            <a:pPr lvl="1"/>
            <a:r>
              <a:rPr lang="en-AU" sz="2400" dirty="0" smtClean="0"/>
              <a:t>Entry criteria</a:t>
            </a:r>
          </a:p>
          <a:p>
            <a:pPr lvl="1"/>
            <a:endParaRPr lang="en-US" sz="1600" dirty="0"/>
          </a:p>
        </p:txBody>
      </p:sp>
      <p:sp>
        <p:nvSpPr>
          <p:cNvPr id="3" name="Title 2"/>
          <p:cNvSpPr>
            <a:spLocks noGrp="1"/>
          </p:cNvSpPr>
          <p:nvPr>
            <p:ph type="title"/>
          </p:nvPr>
        </p:nvSpPr>
        <p:spPr/>
        <p:txBody>
          <a:bodyPr/>
          <a:lstStyle/>
          <a:p>
            <a:r>
              <a:rPr lang="en-AU" dirty="0" smtClean="0"/>
              <a:t>Trading Strategies</a:t>
            </a:r>
            <a:endParaRPr lang="en-US" dirty="0"/>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5" name="Curved Right Arrow 4">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a:off x="642910" y="1643050"/>
            <a:ext cx="8001056" cy="369332"/>
          </a:xfrm>
          <a:prstGeom prst="rect">
            <a:avLst/>
          </a:prstGeom>
          <a:noFill/>
        </p:spPr>
        <p:txBody>
          <a:bodyPr wrap="square" rtlCol="0">
            <a:spAutoFit/>
          </a:bodyPr>
          <a:lstStyle/>
          <a:p>
            <a:pPr>
              <a:buNone/>
            </a:pPr>
            <a:r>
              <a:rPr lang="en-AU" dirty="0" smtClean="0"/>
              <a:t>Trading Strategies must be clearly defined and contain the following :</a:t>
            </a:r>
          </a:p>
        </p:txBody>
      </p:sp>
      <p:sp>
        <p:nvSpPr>
          <p:cNvPr id="9" name="TextBox 8"/>
          <p:cNvSpPr txBox="1"/>
          <p:nvPr/>
        </p:nvSpPr>
        <p:spPr>
          <a:xfrm>
            <a:off x="4214810" y="2428868"/>
            <a:ext cx="4786346" cy="2500685"/>
          </a:xfrm>
          <a:prstGeom prst="rect">
            <a:avLst/>
          </a:prstGeom>
          <a:noFill/>
        </p:spPr>
        <p:txBody>
          <a:bodyPr wrap="square" rtlCol="0">
            <a:spAutoFit/>
          </a:bodyPr>
          <a:lstStyle/>
          <a:p>
            <a:pPr marL="621792" lvl="1" indent="-228600">
              <a:spcBef>
                <a:spcPts val="324"/>
              </a:spcBef>
              <a:buClr>
                <a:schemeClr val="accent1"/>
              </a:buClr>
              <a:buFont typeface="Verdana"/>
              <a:buChar char="◦"/>
            </a:pPr>
            <a:r>
              <a:rPr lang="en-AU" sz="2400" dirty="0" smtClean="0"/>
              <a:t>Exit criteria</a:t>
            </a:r>
          </a:p>
          <a:p>
            <a:pPr marL="621792" lvl="1" indent="-228600">
              <a:spcBef>
                <a:spcPts val="324"/>
              </a:spcBef>
              <a:buClr>
                <a:schemeClr val="accent1"/>
              </a:buClr>
              <a:buFont typeface="Verdana"/>
              <a:buChar char="◦"/>
            </a:pPr>
            <a:r>
              <a:rPr lang="en-AU" sz="2400" dirty="0" smtClean="0"/>
              <a:t>When to trade</a:t>
            </a:r>
          </a:p>
          <a:p>
            <a:pPr marL="621792" lvl="1" indent="-228600">
              <a:spcBef>
                <a:spcPts val="324"/>
              </a:spcBef>
              <a:buClr>
                <a:schemeClr val="accent1"/>
              </a:buClr>
              <a:buFont typeface="Verdana"/>
              <a:buChar char="◦"/>
            </a:pPr>
            <a:r>
              <a:rPr lang="en-AU" sz="2400" dirty="0" smtClean="0"/>
              <a:t>Emergency contingencies</a:t>
            </a:r>
          </a:p>
          <a:p>
            <a:pPr marL="621792" lvl="1" indent="-228600">
              <a:spcBef>
                <a:spcPts val="324"/>
              </a:spcBef>
              <a:buClr>
                <a:schemeClr val="accent1"/>
              </a:buClr>
              <a:buFont typeface="Verdana"/>
              <a:buChar char="◦"/>
            </a:pPr>
            <a:r>
              <a:rPr lang="en-AU" sz="2400" dirty="0" smtClean="0"/>
              <a:t>Example chart </a:t>
            </a:r>
          </a:p>
          <a:p>
            <a:pPr marL="621792" lvl="1" indent="-228600">
              <a:spcBef>
                <a:spcPts val="324"/>
              </a:spcBef>
              <a:buClr>
                <a:schemeClr val="accent1"/>
              </a:buClr>
              <a:buFont typeface="Verdana"/>
              <a:buChar char="◦"/>
            </a:pPr>
            <a:r>
              <a:rPr lang="en-AU" sz="2400" dirty="0" smtClean="0"/>
              <a:t>Example Log</a:t>
            </a:r>
          </a:p>
          <a:p>
            <a:pPr marL="621792" lvl="1" indent="-228600">
              <a:spcBef>
                <a:spcPts val="324"/>
              </a:spcBef>
              <a:buClr>
                <a:schemeClr val="accent1"/>
              </a:buClr>
              <a:buFont typeface="Verdana"/>
              <a:buChar char="◦"/>
            </a:pPr>
            <a:endParaRPr lang="en-US"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48068"/>
          </a:xfrm>
        </p:spPr>
        <p:txBody>
          <a:bodyPr>
            <a:normAutofit/>
          </a:bodyPr>
          <a:lstStyle/>
          <a:p>
            <a:pPr>
              <a:buNone/>
            </a:pPr>
            <a:r>
              <a:rPr lang="en-AU" sz="2000" dirty="0" smtClean="0"/>
              <a:t>Strategy Name – The ANTI. (Linda Bradford Raschke)</a:t>
            </a:r>
            <a:br>
              <a:rPr lang="en-AU" sz="2000" dirty="0" smtClean="0"/>
            </a:br>
            <a:endParaRPr lang="en-AU" sz="2000" dirty="0" smtClean="0"/>
          </a:p>
          <a:p>
            <a:pPr lvl="1"/>
            <a:r>
              <a:rPr lang="en-AU" sz="1600" dirty="0" smtClean="0"/>
              <a:t>Market 			= CFDs on the ASX100</a:t>
            </a:r>
          </a:p>
          <a:p>
            <a:pPr lvl="1"/>
            <a:r>
              <a:rPr lang="en-AU" sz="1600" dirty="0" smtClean="0"/>
              <a:t>Maximum Risk per trade	= 1% of Capital = $300 = $3000 CFD</a:t>
            </a:r>
          </a:p>
          <a:p>
            <a:pPr lvl="1"/>
            <a:r>
              <a:rPr lang="en-AU" sz="1600" dirty="0" smtClean="0"/>
              <a:t>Maximum Position Size	= 10% of Capital = $3000 = $30000 CFD</a:t>
            </a:r>
          </a:p>
          <a:p>
            <a:pPr lvl="1"/>
            <a:r>
              <a:rPr lang="en-AU" sz="1600" dirty="0" smtClean="0"/>
              <a:t>Risk to Reward Ratio 		= 2.5:1</a:t>
            </a:r>
          </a:p>
          <a:p>
            <a:pPr lvl="1"/>
            <a:r>
              <a:rPr lang="en-AU" sz="1600" dirty="0" smtClean="0"/>
              <a:t>Expected return per trade	= $290</a:t>
            </a:r>
          </a:p>
          <a:p>
            <a:pPr lvl="1"/>
            <a:r>
              <a:rPr lang="en-AU" sz="1600" dirty="0" smtClean="0"/>
              <a:t>Initial Stop criteria		= Below the Bar of Entry</a:t>
            </a:r>
          </a:p>
          <a:p>
            <a:pPr lvl="1"/>
            <a:r>
              <a:rPr lang="en-AU" sz="1600" dirty="0" smtClean="0"/>
              <a:t>Long Entry criteria		= This trade is based on the Stochastic </a:t>
            </a:r>
            <a:br>
              <a:rPr lang="en-AU" sz="1600" dirty="0" smtClean="0"/>
            </a:br>
            <a:r>
              <a:rPr lang="en-AU" sz="1600" dirty="0" smtClean="0"/>
              <a:t>				    Indicator.</a:t>
            </a:r>
            <a:br>
              <a:rPr lang="en-AU" sz="1600" dirty="0" smtClean="0"/>
            </a:br>
            <a:r>
              <a:rPr lang="en-AU" sz="1600" dirty="0" smtClean="0"/>
              <a:t>				    It looks for a turn up of the %K after a 				    momentary dip.</a:t>
            </a:r>
          </a:p>
          <a:p>
            <a:pPr lvl="1"/>
            <a:r>
              <a:rPr lang="en-AU" sz="1600" dirty="0" smtClean="0"/>
              <a:t>Long Exit criteria		= Usually 3..5 bars or break below 5SMA</a:t>
            </a:r>
            <a:br>
              <a:rPr lang="en-AU" sz="1600" dirty="0" smtClean="0"/>
            </a:br>
            <a:r>
              <a:rPr lang="en-AU" sz="1600" dirty="0" smtClean="0"/>
              <a:t>				    or 8SMA depending on the strength of </a:t>
            </a:r>
            <a:br>
              <a:rPr lang="en-AU" sz="1600" dirty="0" smtClean="0"/>
            </a:br>
            <a:r>
              <a:rPr lang="en-AU" sz="1600" dirty="0" smtClean="0"/>
              <a:t>				    the trend.</a:t>
            </a:r>
          </a:p>
          <a:p>
            <a:pPr lvl="1"/>
            <a:r>
              <a:rPr lang="en-AU" sz="1600" dirty="0" smtClean="0"/>
              <a:t>When to trade		= 10:00AM to 4:00PM – Full AUS Trading</a:t>
            </a:r>
          </a:p>
          <a:p>
            <a:pPr lvl="1"/>
            <a:r>
              <a:rPr lang="en-AU" sz="1600" dirty="0" smtClean="0"/>
              <a:t>Emergency contingency's	= Gap Exit Strategy</a:t>
            </a:r>
          </a:p>
          <a:p>
            <a:pPr lvl="1"/>
            <a:endParaRPr lang="en-US" sz="1600" dirty="0"/>
          </a:p>
        </p:txBody>
      </p:sp>
      <p:sp>
        <p:nvSpPr>
          <p:cNvPr id="3" name="Title 2"/>
          <p:cNvSpPr>
            <a:spLocks noGrp="1"/>
          </p:cNvSpPr>
          <p:nvPr>
            <p:ph type="title"/>
          </p:nvPr>
        </p:nvSpPr>
        <p:spPr/>
        <p:txBody>
          <a:bodyPr/>
          <a:lstStyle/>
          <a:p>
            <a:r>
              <a:rPr lang="en-AU" dirty="0" smtClean="0"/>
              <a:t>Trading Strategies - Example</a:t>
            </a:r>
            <a:endParaRPr lang="en-US" dirty="0"/>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5" name="Curved Right Arrow 4">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2984"/>
            <a:ext cx="8229600" cy="5357849"/>
          </a:xfrm>
        </p:spPr>
        <p:txBody>
          <a:bodyPr>
            <a:normAutofit/>
          </a:bodyPr>
          <a:lstStyle/>
          <a:p>
            <a:pPr>
              <a:buNone/>
            </a:pPr>
            <a:r>
              <a:rPr lang="en-US" sz="2400" dirty="0" smtClean="0"/>
              <a:t>This presentation is a combination of my own personal ideas and beliefs as well as a compilation of ideas from books, journals and guest speakers at the ATAA.</a:t>
            </a:r>
          </a:p>
          <a:p>
            <a:pPr>
              <a:buNone/>
            </a:pPr>
            <a:endParaRPr lang="en-AU" dirty="0" smtClean="0"/>
          </a:p>
          <a:p>
            <a:pPr>
              <a:buNone/>
            </a:pPr>
            <a:endParaRPr lang="en-AU" dirty="0" smtClean="0"/>
          </a:p>
          <a:p>
            <a:pPr>
              <a:buNone/>
            </a:pPr>
            <a:endParaRPr lang="en-AU" dirty="0" smtClean="0"/>
          </a:p>
          <a:p>
            <a:pPr>
              <a:buNone/>
            </a:pPr>
            <a:endParaRPr lang="en-AU" dirty="0" smtClean="0"/>
          </a:p>
          <a:p>
            <a:pPr>
              <a:buNone/>
            </a:pPr>
            <a:endParaRPr lang="en-AU" dirty="0" smtClean="0"/>
          </a:p>
          <a:p>
            <a:pPr>
              <a:buNone/>
            </a:pPr>
            <a:r>
              <a:rPr lang="en-US" sz="2400" dirty="0" smtClean="0"/>
              <a:t>A specific trading plan must be tailored to suit each individual. This allows them to apply their own unique thumb print to the plan.</a:t>
            </a:r>
          </a:p>
          <a:p>
            <a:pPr>
              <a:buNone/>
            </a:pPr>
            <a:endParaRPr lang="en-US" dirty="0" smtClean="0"/>
          </a:p>
          <a:p>
            <a:pPr>
              <a:buNone/>
            </a:pPr>
            <a:endParaRPr lang="en-AU" dirty="0" smtClean="0">
              <a:solidFill>
                <a:srgbClr val="FF0000"/>
              </a:solidFill>
            </a:endParaRPr>
          </a:p>
        </p:txBody>
      </p:sp>
      <p:sp>
        <p:nvSpPr>
          <p:cNvPr id="3" name="Title 2"/>
          <p:cNvSpPr>
            <a:spLocks noGrp="1"/>
          </p:cNvSpPr>
          <p:nvPr>
            <p:ph type="title"/>
          </p:nvPr>
        </p:nvSpPr>
        <p:spPr>
          <a:xfrm>
            <a:off x="457200" y="274638"/>
            <a:ext cx="8229600" cy="796908"/>
          </a:xfrm>
        </p:spPr>
        <p:txBody>
          <a:bodyPr/>
          <a:lstStyle/>
          <a:p>
            <a:r>
              <a:rPr lang="en-AU" dirty="0" smtClean="0"/>
              <a:t>Forward</a:t>
            </a:r>
            <a:endParaRPr lang="en-US" dirty="0"/>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pic>
        <p:nvPicPr>
          <p:cNvPr id="6" name="Picture 2" descr="C:\Documents and Settings\neilw\Local Settings\Temporary Internet Files\Content.IE5\2TVTFVY3\MPj04117460000[1].jpg"/>
          <p:cNvPicPr>
            <a:picLocks noChangeAspect="1" noChangeArrowheads="1"/>
          </p:cNvPicPr>
          <p:nvPr/>
        </p:nvPicPr>
        <p:blipFill>
          <a:blip r:embed="rId3" cstate="print"/>
          <a:srcRect/>
          <a:stretch>
            <a:fillRect/>
          </a:stretch>
        </p:blipFill>
        <p:spPr bwMode="auto">
          <a:xfrm>
            <a:off x="3571868" y="2786058"/>
            <a:ext cx="1785926" cy="17859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1000"/>
                                        <p:tgtEl>
                                          <p:spTgt spid="2">
                                            <p:txEl>
                                              <p:pRg st="6" end="6"/>
                                            </p:txEl>
                                          </p:spTgt>
                                        </p:tgtEl>
                                      </p:cBhvr>
                                    </p:animEffect>
                                    <p:anim calcmode="lin" valueType="num">
                                      <p:cBhvr>
                                        <p:cTn id="1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AU" dirty="0" smtClean="0"/>
              <a:t>Trading Strategies – Example</a:t>
            </a:r>
            <a:br>
              <a:rPr lang="en-AU" dirty="0" smtClean="0"/>
            </a:br>
            <a:r>
              <a:rPr lang="en-AU" sz="2200" dirty="0" smtClean="0"/>
              <a:t>Strategy Name – The ANTI. Sample Chart showing trade</a:t>
            </a:r>
            <a:r>
              <a:rPr lang="en-AU" sz="4400" dirty="0" smtClean="0"/>
              <a:t/>
            </a:r>
            <a:br>
              <a:rPr lang="en-AU" sz="4400" dirty="0" smtClean="0"/>
            </a:br>
            <a:endParaRPr lang="en-US" dirty="0"/>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5" name="Curved Right Arrow 4">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122" name="Picture 2"/>
          <p:cNvPicPr>
            <a:picLocks noGrp="1" noChangeAspect="1" noChangeArrowheads="1"/>
          </p:cNvPicPr>
          <p:nvPr>
            <p:ph idx="1"/>
          </p:nvPr>
        </p:nvPicPr>
        <p:blipFill>
          <a:blip r:embed="rId4"/>
          <a:srcRect/>
          <a:stretch>
            <a:fillRect/>
          </a:stretch>
        </p:blipFill>
        <p:spPr bwMode="auto">
          <a:xfrm>
            <a:off x="2313104" y="1481138"/>
            <a:ext cx="4517792" cy="45259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AU" dirty="0" smtClean="0"/>
              <a:t>Trading Strategies – Example</a:t>
            </a:r>
            <a:br>
              <a:rPr lang="en-AU" dirty="0" smtClean="0"/>
            </a:br>
            <a:r>
              <a:rPr lang="en-AU" sz="2200" dirty="0" smtClean="0"/>
              <a:t>Strategy Name – The ANTI.  Sample log of trades</a:t>
            </a:r>
            <a:r>
              <a:rPr lang="en-AU" sz="4400" dirty="0" smtClean="0"/>
              <a:t/>
            </a:r>
            <a:br>
              <a:rPr lang="en-AU" sz="4400" dirty="0" smtClean="0"/>
            </a:br>
            <a:endParaRPr lang="en-US" dirty="0"/>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5" name="Curved Right Arrow 4">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050" name="Picture 2"/>
          <p:cNvPicPr>
            <a:picLocks noGrp="1" noChangeAspect="1" noChangeArrowheads="1"/>
          </p:cNvPicPr>
          <p:nvPr>
            <p:ph idx="1"/>
          </p:nvPr>
        </p:nvPicPr>
        <p:blipFill>
          <a:blip r:embed="rId4"/>
          <a:srcRect/>
          <a:stretch>
            <a:fillRect/>
          </a:stretch>
        </p:blipFill>
        <p:spPr bwMode="auto">
          <a:xfrm>
            <a:off x="142844" y="2643182"/>
            <a:ext cx="8728680" cy="1571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AU" sz="2000" dirty="0" smtClean="0"/>
              <a:t>In this area we define what our draw down rules will be.</a:t>
            </a:r>
          </a:p>
          <a:p>
            <a:pPr>
              <a:buNone/>
            </a:pPr>
            <a:r>
              <a:rPr lang="en-AU" sz="2000" dirty="0" smtClean="0"/>
              <a:t>This not only protects are account but also psychologically protects us during periods of draw down. </a:t>
            </a:r>
          </a:p>
          <a:p>
            <a:pPr>
              <a:buNone/>
            </a:pPr>
            <a:r>
              <a:rPr lang="en-AU" sz="2000" dirty="0" smtClean="0"/>
              <a:t>The psychological aspect is as important as the financial aspect.</a:t>
            </a:r>
          </a:p>
          <a:p>
            <a:pPr>
              <a:buNone/>
            </a:pPr>
            <a:endParaRPr lang="en-AU" sz="2000" dirty="0" smtClean="0"/>
          </a:p>
          <a:p>
            <a:pPr>
              <a:buNone/>
            </a:pPr>
            <a:r>
              <a:rPr lang="en-AU" sz="2000" b="1" dirty="0" smtClean="0"/>
              <a:t>Questions to be answered are -</a:t>
            </a:r>
          </a:p>
          <a:p>
            <a:r>
              <a:rPr lang="en-AU" sz="2000" dirty="0" smtClean="0"/>
              <a:t>What is my daily maximum draw down?</a:t>
            </a:r>
            <a:br>
              <a:rPr lang="en-AU" sz="2000" dirty="0" smtClean="0"/>
            </a:br>
            <a:endParaRPr lang="en-AU" sz="2000" dirty="0" smtClean="0"/>
          </a:p>
          <a:p>
            <a:r>
              <a:rPr lang="en-AU" sz="2000" dirty="0" smtClean="0"/>
              <a:t>What are my weekly drawdown rules?</a:t>
            </a:r>
            <a:br>
              <a:rPr lang="en-AU" sz="2000" dirty="0" smtClean="0"/>
            </a:br>
            <a:endParaRPr lang="en-AU" sz="2000" dirty="0" smtClean="0"/>
          </a:p>
          <a:p>
            <a:r>
              <a:rPr lang="en-AU" sz="2000" dirty="0" smtClean="0"/>
              <a:t>What are my monthly drawdown rules?</a:t>
            </a:r>
          </a:p>
          <a:p>
            <a:endParaRPr lang="en-AU" sz="2000" dirty="0" smtClean="0"/>
          </a:p>
          <a:p>
            <a:endParaRPr lang="en-AU" sz="2000" dirty="0" smtClean="0"/>
          </a:p>
          <a:p>
            <a:pPr>
              <a:buNone/>
            </a:pPr>
            <a:endParaRPr lang="en-AU" sz="2000" dirty="0" smtClean="0"/>
          </a:p>
          <a:p>
            <a:pPr lvl="1"/>
            <a:endParaRPr lang="en-US" sz="1600" dirty="0"/>
          </a:p>
        </p:txBody>
      </p:sp>
      <p:sp>
        <p:nvSpPr>
          <p:cNvPr id="3" name="Title 2"/>
          <p:cNvSpPr>
            <a:spLocks noGrp="1"/>
          </p:cNvSpPr>
          <p:nvPr>
            <p:ph type="title"/>
          </p:nvPr>
        </p:nvSpPr>
        <p:spPr/>
        <p:txBody>
          <a:bodyPr>
            <a:normAutofit fontScale="90000"/>
          </a:bodyPr>
          <a:lstStyle/>
          <a:p>
            <a:r>
              <a:rPr lang="en-AU" dirty="0" smtClean="0"/>
              <a:t>Money Management -</a:t>
            </a:r>
            <a:br>
              <a:rPr lang="en-AU" dirty="0" smtClean="0"/>
            </a:br>
            <a:r>
              <a:rPr lang="en-AU" dirty="0" smtClean="0"/>
              <a:t>Rules for when we are losing</a:t>
            </a:r>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5" name="Curved Right Arrow 4">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28" name="Picture 4" descr="C:\Documents and Settings\neilw\Local Settings\Temporary Internet Files\Content.IE5\0HLG96AG\MCj04315520000[1].png"/>
          <p:cNvPicPr>
            <a:picLocks noChangeAspect="1" noChangeArrowheads="1"/>
          </p:cNvPicPr>
          <p:nvPr/>
        </p:nvPicPr>
        <p:blipFill>
          <a:blip r:embed="rId4"/>
          <a:srcRect/>
          <a:stretch>
            <a:fillRect/>
          </a:stretch>
        </p:blipFill>
        <p:spPr bwMode="auto">
          <a:xfrm>
            <a:off x="6286512" y="3143248"/>
            <a:ext cx="2285714" cy="22857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0" fill="hold" nodeType="withEffect">
                                  <p:stCondLst>
                                    <p:cond delay="1500"/>
                                  </p:stCondLst>
                                  <p:childTnLst>
                                    <p:anim calcmode="lin" valueType="num">
                                      <p:cBhvr>
                                        <p:cTn id="6" dur="2000"/>
                                        <p:tgtEl>
                                          <p:spTgt spid="1028"/>
                                        </p:tgtEl>
                                        <p:attrNameLst>
                                          <p:attrName>ppt_w</p:attrName>
                                        </p:attrNameLst>
                                      </p:cBhvr>
                                      <p:tavLst>
                                        <p:tav tm="0">
                                          <p:val>
                                            <p:strVal val="ppt_w"/>
                                          </p:val>
                                        </p:tav>
                                        <p:tav tm="100000">
                                          <p:val>
                                            <p:fltVal val="0"/>
                                          </p:val>
                                        </p:tav>
                                      </p:tavLst>
                                    </p:anim>
                                    <p:anim calcmode="lin" valueType="num">
                                      <p:cBhvr>
                                        <p:cTn id="7" dur="2000"/>
                                        <p:tgtEl>
                                          <p:spTgt spid="1028"/>
                                        </p:tgtEl>
                                        <p:attrNameLst>
                                          <p:attrName>ppt_h</p:attrName>
                                        </p:attrNameLst>
                                      </p:cBhvr>
                                      <p:tavLst>
                                        <p:tav tm="0">
                                          <p:val>
                                            <p:strVal val="ppt_h"/>
                                          </p:val>
                                        </p:tav>
                                        <p:tav tm="100000">
                                          <p:val>
                                            <p:fltVal val="0"/>
                                          </p:val>
                                        </p:tav>
                                      </p:tavLst>
                                    </p:anim>
                                    <p:animEffect transition="out" filter="fade">
                                      <p:cBhvr>
                                        <p:cTn id="8" dur="2000"/>
                                        <p:tgtEl>
                                          <p:spTgt spid="1028"/>
                                        </p:tgtEl>
                                      </p:cBhvr>
                                    </p:animEffect>
                                    <p:set>
                                      <p:cBhvr>
                                        <p:cTn id="9" dur="1" fill="hold">
                                          <p:stCondLst>
                                            <p:cond delay="19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sz="2000" dirty="0" smtClean="0"/>
              <a:t>My daily maximum draw down is 2% of the account</a:t>
            </a:r>
            <a:br>
              <a:rPr lang="en-AU" sz="2000" dirty="0" smtClean="0"/>
            </a:br>
            <a:r>
              <a:rPr lang="en-AU" sz="2000" dirty="0" smtClean="0"/>
              <a:t>If this is reached, then I stop trading for the rest of the day.</a:t>
            </a:r>
            <a:br>
              <a:rPr lang="en-AU" sz="2000" dirty="0" smtClean="0"/>
            </a:br>
            <a:endParaRPr lang="en-AU" sz="2000" dirty="0" smtClean="0"/>
          </a:p>
          <a:p>
            <a:r>
              <a:rPr lang="en-AU" sz="2000" dirty="0" smtClean="0"/>
              <a:t>My weekly maximum drawdown is 5% of the account.</a:t>
            </a:r>
            <a:br>
              <a:rPr lang="en-AU" sz="2000" dirty="0" smtClean="0"/>
            </a:br>
            <a:r>
              <a:rPr lang="en-AU" sz="2000" dirty="0" smtClean="0"/>
              <a:t>If this is reached, then I stop trading for the week.</a:t>
            </a:r>
          </a:p>
          <a:p>
            <a:endParaRPr lang="en-AU" sz="2000" dirty="0" smtClean="0"/>
          </a:p>
          <a:p>
            <a:r>
              <a:rPr lang="en-AU" sz="2000" dirty="0" smtClean="0"/>
              <a:t>My monthly maximum drawdown is 15% of the account.</a:t>
            </a:r>
            <a:br>
              <a:rPr lang="en-AU" sz="2000" dirty="0" smtClean="0"/>
            </a:br>
            <a:r>
              <a:rPr lang="en-AU" sz="2000" dirty="0" smtClean="0"/>
              <a:t>If this is reached then I stopped trading completely and re-evaluate my trading plan and strategies.</a:t>
            </a:r>
          </a:p>
          <a:p>
            <a:pPr>
              <a:buNone/>
            </a:pPr>
            <a:r>
              <a:rPr lang="en-AU" sz="2000" dirty="0" smtClean="0"/>
              <a:t/>
            </a:r>
            <a:br>
              <a:rPr lang="en-AU" sz="2000" dirty="0" smtClean="0"/>
            </a:br>
            <a:r>
              <a:rPr lang="en-AU" sz="2000" dirty="0" smtClean="0"/>
              <a:t>Until I have found the fault/faults with either my strategies or trading plan, all trading remains stopped.</a:t>
            </a:r>
          </a:p>
          <a:p>
            <a:endParaRPr lang="en-AU" sz="2000" dirty="0" smtClean="0"/>
          </a:p>
          <a:p>
            <a:endParaRPr lang="en-AU" sz="2000" dirty="0" smtClean="0"/>
          </a:p>
          <a:p>
            <a:pPr>
              <a:buNone/>
            </a:pPr>
            <a:endParaRPr lang="en-AU" sz="2000" dirty="0" smtClean="0"/>
          </a:p>
          <a:p>
            <a:pPr lvl="1"/>
            <a:endParaRPr lang="en-US" sz="1600" dirty="0"/>
          </a:p>
        </p:txBody>
      </p:sp>
      <p:sp>
        <p:nvSpPr>
          <p:cNvPr id="3" name="Title 2"/>
          <p:cNvSpPr>
            <a:spLocks noGrp="1"/>
          </p:cNvSpPr>
          <p:nvPr>
            <p:ph type="title"/>
          </p:nvPr>
        </p:nvSpPr>
        <p:spPr/>
        <p:txBody>
          <a:bodyPr>
            <a:normAutofit/>
          </a:bodyPr>
          <a:lstStyle/>
          <a:p>
            <a:r>
              <a:rPr lang="en-AU" dirty="0" smtClean="0"/>
              <a:t>Money Management</a:t>
            </a:r>
            <a:br>
              <a:rPr lang="en-AU" dirty="0" smtClean="0"/>
            </a:br>
            <a:r>
              <a:rPr lang="en-AU" sz="2700" dirty="0" smtClean="0"/>
              <a:t>Rules for when we are losing - Example</a:t>
            </a:r>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5" name="Curved Right Arrow 4">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ctr">
              <a:buNone/>
            </a:pPr>
            <a:endParaRPr lang="en-AU" sz="3200" dirty="0" smtClean="0"/>
          </a:p>
          <a:p>
            <a:pPr algn="ctr">
              <a:buNone/>
            </a:pPr>
            <a:r>
              <a:rPr lang="en-AU" sz="3200" dirty="0" smtClean="0"/>
              <a:t>Winning =&gt; Euphoria =&gt; Reckless trading </a:t>
            </a:r>
          </a:p>
          <a:p>
            <a:pPr>
              <a:buNone/>
            </a:pPr>
            <a:endParaRPr lang="en-AU" sz="2000" dirty="0" smtClean="0"/>
          </a:p>
          <a:p>
            <a:pPr>
              <a:buNone/>
            </a:pPr>
            <a:r>
              <a:rPr lang="en-AU" sz="2000" dirty="0" smtClean="0"/>
              <a:t>So for this reason, lots of the professionals in the markets will tell you that it is a good idea to leave some on the plate. </a:t>
            </a:r>
          </a:p>
          <a:p>
            <a:pPr>
              <a:buNone/>
            </a:pPr>
            <a:endParaRPr lang="en-AU" sz="2000" dirty="0" smtClean="0"/>
          </a:p>
          <a:p>
            <a:pPr algn="ctr">
              <a:buNone/>
            </a:pPr>
            <a:r>
              <a:rPr lang="en-AU" sz="2000" dirty="0" smtClean="0">
                <a:solidFill>
                  <a:srgbClr val="FF0000"/>
                </a:solidFill>
              </a:rPr>
              <a:t>“Be grateful for what you have, for it is easily lost.”</a:t>
            </a:r>
          </a:p>
          <a:p>
            <a:pPr algn="ctr">
              <a:buNone/>
            </a:pPr>
            <a:endParaRPr lang="en-AU" sz="2000" dirty="0" smtClean="0">
              <a:solidFill>
                <a:srgbClr val="FF0000"/>
              </a:solidFill>
            </a:endParaRPr>
          </a:p>
          <a:p>
            <a:pPr>
              <a:buNone/>
            </a:pPr>
            <a:r>
              <a:rPr lang="en-AU" sz="2000" dirty="0" smtClean="0"/>
              <a:t>Rules for Winning:</a:t>
            </a:r>
          </a:p>
          <a:p>
            <a:r>
              <a:rPr lang="en-AU" sz="2000" dirty="0" smtClean="0"/>
              <a:t>Daily Profit Target</a:t>
            </a:r>
          </a:p>
          <a:p>
            <a:r>
              <a:rPr lang="en-AU" sz="2000" dirty="0" smtClean="0"/>
              <a:t>Weekly profit Target</a:t>
            </a:r>
          </a:p>
          <a:p>
            <a:r>
              <a:rPr lang="en-AU" sz="2000" dirty="0" smtClean="0"/>
              <a:t>Monthly profit Target</a:t>
            </a:r>
          </a:p>
          <a:p>
            <a:r>
              <a:rPr lang="en-AU" sz="2000" dirty="0" smtClean="0"/>
              <a:t>Yearly profit Target</a:t>
            </a:r>
          </a:p>
          <a:p>
            <a:pPr>
              <a:buNone/>
            </a:pPr>
            <a:endParaRPr lang="en-AU" sz="2000" dirty="0" smtClean="0">
              <a:solidFill>
                <a:schemeClr val="bg2">
                  <a:lumMod val="50000"/>
                </a:schemeClr>
              </a:solidFill>
            </a:endParaRPr>
          </a:p>
        </p:txBody>
      </p:sp>
      <p:sp>
        <p:nvSpPr>
          <p:cNvPr id="3" name="Title 2"/>
          <p:cNvSpPr>
            <a:spLocks noGrp="1"/>
          </p:cNvSpPr>
          <p:nvPr>
            <p:ph type="title"/>
          </p:nvPr>
        </p:nvSpPr>
        <p:spPr/>
        <p:txBody>
          <a:bodyPr>
            <a:normAutofit fontScale="90000"/>
          </a:bodyPr>
          <a:lstStyle/>
          <a:p>
            <a:r>
              <a:rPr lang="en-AU" dirty="0" smtClean="0"/>
              <a:t>Money Management</a:t>
            </a:r>
            <a:br>
              <a:rPr lang="en-AU" dirty="0" smtClean="0"/>
            </a:br>
            <a:r>
              <a:rPr lang="en-AU" dirty="0" smtClean="0"/>
              <a:t>Rules for when we are winning</a:t>
            </a:r>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5" name="Curved Right Arrow 4">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6" name="Picture 4" descr="C:\Documents and Settings\neilw\Local Settings\Temporary Internet Files\Content.IE5\0HLG96AG\MCj04315520000[1].png"/>
          <p:cNvPicPr>
            <a:picLocks noChangeAspect="1" noChangeArrowheads="1"/>
          </p:cNvPicPr>
          <p:nvPr/>
        </p:nvPicPr>
        <p:blipFill>
          <a:blip r:embed="rId4"/>
          <a:srcRect/>
          <a:stretch>
            <a:fillRect/>
          </a:stretch>
        </p:blipFill>
        <p:spPr bwMode="auto">
          <a:xfrm>
            <a:off x="6858286" y="3857628"/>
            <a:ext cx="2285714" cy="22857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150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sz="2000" dirty="0" smtClean="0"/>
              <a:t>If I reach my 2 * Daily Profit target and the next trade is a loss, then I quit for the day.</a:t>
            </a:r>
            <a:br>
              <a:rPr lang="en-AU" sz="2000" dirty="0" smtClean="0"/>
            </a:br>
            <a:endParaRPr lang="en-AU" sz="2000" dirty="0" smtClean="0"/>
          </a:p>
          <a:p>
            <a:r>
              <a:rPr lang="en-AU" sz="2000" dirty="0" smtClean="0"/>
              <a:t>If I reach 2 * my Weekly Profit target before the end of the week, then I take the rest of the week off.</a:t>
            </a:r>
            <a:br>
              <a:rPr lang="en-AU" sz="2000" dirty="0" smtClean="0"/>
            </a:br>
            <a:endParaRPr lang="en-AU" sz="2000" dirty="0" smtClean="0"/>
          </a:p>
          <a:p>
            <a:r>
              <a:rPr lang="en-AU" sz="2000" dirty="0" smtClean="0"/>
              <a:t>If I reach 3 * my Monthly Profit target before the end of the month, then I take the rest of the month off.</a:t>
            </a:r>
            <a:br>
              <a:rPr lang="en-AU" sz="2000" dirty="0" smtClean="0"/>
            </a:br>
            <a:endParaRPr lang="en-AU" sz="2000" dirty="0" smtClean="0"/>
          </a:p>
          <a:p>
            <a:r>
              <a:rPr lang="en-AU" sz="2000" dirty="0" smtClean="0"/>
              <a:t>If I reach 2 * my Yearly target with a quarter of the year remaining, then I take the rest of the year off.</a:t>
            </a:r>
          </a:p>
          <a:p>
            <a:pPr>
              <a:buNone/>
            </a:pPr>
            <a:endParaRPr lang="en-AU" sz="2000" dirty="0" smtClean="0">
              <a:solidFill>
                <a:schemeClr val="bg2">
                  <a:lumMod val="50000"/>
                </a:schemeClr>
              </a:solidFill>
            </a:endParaRPr>
          </a:p>
        </p:txBody>
      </p:sp>
      <p:sp>
        <p:nvSpPr>
          <p:cNvPr id="3" name="Title 2"/>
          <p:cNvSpPr>
            <a:spLocks noGrp="1"/>
          </p:cNvSpPr>
          <p:nvPr>
            <p:ph type="title"/>
          </p:nvPr>
        </p:nvSpPr>
        <p:spPr/>
        <p:txBody>
          <a:bodyPr>
            <a:normAutofit/>
          </a:bodyPr>
          <a:lstStyle/>
          <a:p>
            <a:r>
              <a:rPr lang="en-AU" dirty="0" smtClean="0"/>
              <a:t>Money Management </a:t>
            </a:r>
            <a:br>
              <a:rPr lang="en-AU" dirty="0" smtClean="0"/>
            </a:br>
            <a:r>
              <a:rPr lang="en-AU" sz="2700" dirty="0" smtClean="0"/>
              <a:t>Rules for when we are winning - Example</a:t>
            </a:r>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5" name="Curved Right Arrow 4">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AU" sz="2000" dirty="0" smtClean="0"/>
          </a:p>
          <a:p>
            <a:pPr>
              <a:buNone/>
            </a:pPr>
            <a:endParaRPr lang="en-AU" sz="2000" dirty="0" smtClean="0">
              <a:solidFill>
                <a:schemeClr val="bg2">
                  <a:lumMod val="50000"/>
                </a:schemeClr>
              </a:solidFill>
            </a:endParaRPr>
          </a:p>
        </p:txBody>
      </p:sp>
      <p:sp>
        <p:nvSpPr>
          <p:cNvPr id="3" name="Title 2"/>
          <p:cNvSpPr>
            <a:spLocks noGrp="1"/>
          </p:cNvSpPr>
          <p:nvPr>
            <p:ph type="title"/>
          </p:nvPr>
        </p:nvSpPr>
        <p:spPr/>
        <p:txBody>
          <a:bodyPr/>
          <a:lstStyle/>
          <a:p>
            <a:endParaRPr lang="en-AU" dirty="0" smtClean="0"/>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5" name="Curved Right Arrow 4">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2"/>
          <p:cNvSpPr txBox="1">
            <a:spLocks noChangeArrowheads="1"/>
          </p:cNvSpPr>
          <p:nvPr/>
        </p:nvSpPr>
        <p:spPr>
          <a:xfrm>
            <a:off x="0" y="0"/>
            <a:ext cx="9144000" cy="6858000"/>
          </a:xfrm>
          <a:prstGeom prst="rect">
            <a:avLst/>
          </a:prstGeom>
          <a:solidFill>
            <a:srgbClr val="800000"/>
          </a:solidFill>
          <a:ln w="76200">
            <a:solidFill>
              <a:srgbClr val="000000"/>
            </a:solidFill>
          </a:ln>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1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Traders are blocking the SG building parking area, protesting against the fact that they will not receive their bonuses this year</a:t>
            </a:r>
            <a:endParaRPr kumimoji="0" lang="fr-FR" sz="41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ic09961"/>
          <p:cNvPicPr>
            <a:picLocks noChangeAspect="1" noChangeArrowheads="1"/>
          </p:cNvPicPr>
          <p:nvPr/>
        </p:nvPicPr>
        <p:blipFill>
          <a:blip r:embed="rId3"/>
          <a:srcRect/>
          <a:stretch>
            <a:fillRect/>
          </a:stretch>
        </p:blipFill>
        <p:spPr bwMode="auto">
          <a:xfrm>
            <a:off x="57150" y="723900"/>
            <a:ext cx="9029700" cy="5576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AU" sz="2000" dirty="0" smtClean="0"/>
          </a:p>
          <a:p>
            <a:pPr algn="ctr">
              <a:buNone/>
            </a:pPr>
            <a:r>
              <a:rPr lang="en-US" sz="4300" b="1" dirty="0" smtClean="0"/>
              <a:t>Anatomy of a Trading Plan</a:t>
            </a:r>
          </a:p>
          <a:p>
            <a:pPr algn="ctr">
              <a:buNone/>
            </a:pPr>
            <a:endParaRPr lang="en-AU" sz="6000" dirty="0" smtClean="0"/>
          </a:p>
          <a:p>
            <a:pPr algn="ctr">
              <a:buNone/>
            </a:pPr>
            <a:r>
              <a:rPr lang="en-AU" sz="6000" dirty="0" smtClean="0"/>
              <a:t>End of Part 1</a:t>
            </a:r>
            <a:endParaRPr lang="en-US" sz="6000" dirty="0" smtClean="0"/>
          </a:p>
          <a:p>
            <a:pPr>
              <a:buNone/>
            </a:pPr>
            <a:endParaRPr lang="en-AU" sz="2000" dirty="0" smtClean="0">
              <a:solidFill>
                <a:schemeClr val="bg2">
                  <a:lumMod val="50000"/>
                </a:schemeClr>
              </a:solidFill>
            </a:endParaRPr>
          </a:p>
        </p:txBody>
      </p:sp>
      <p:sp>
        <p:nvSpPr>
          <p:cNvPr id="3" name="Title 2"/>
          <p:cNvSpPr>
            <a:spLocks noGrp="1"/>
          </p:cNvSpPr>
          <p:nvPr>
            <p:ph type="title"/>
          </p:nvPr>
        </p:nvSpPr>
        <p:spPr/>
        <p:txBody>
          <a:bodyPr/>
          <a:lstStyle/>
          <a:p>
            <a:endParaRPr lang="en-AU" dirty="0" smtClean="0"/>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5" name="Curved Right Arrow 4">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AU" sz="2000" dirty="0" smtClean="0"/>
          </a:p>
          <a:p>
            <a:pPr algn="ctr">
              <a:buNone/>
            </a:pPr>
            <a:endParaRPr lang="en-AU" sz="4000" dirty="0" smtClean="0"/>
          </a:p>
          <a:p>
            <a:pPr algn="ctr">
              <a:buNone/>
            </a:pPr>
            <a:r>
              <a:rPr lang="en-AU" sz="4000" dirty="0" smtClean="0"/>
              <a:t>Components of a Trading Plan</a:t>
            </a:r>
          </a:p>
          <a:p>
            <a:pPr algn="ctr">
              <a:buNone/>
            </a:pPr>
            <a:endParaRPr lang="en-AU" sz="6000" dirty="0" smtClean="0"/>
          </a:p>
          <a:p>
            <a:pPr algn="ctr">
              <a:buNone/>
            </a:pPr>
            <a:r>
              <a:rPr lang="en-AU" sz="6000" dirty="0" smtClean="0"/>
              <a:t>Part 2</a:t>
            </a:r>
            <a:endParaRPr lang="en-US" sz="6000" dirty="0" smtClean="0"/>
          </a:p>
          <a:p>
            <a:pPr>
              <a:buNone/>
            </a:pPr>
            <a:endParaRPr lang="en-AU" sz="2000" dirty="0" smtClean="0">
              <a:solidFill>
                <a:schemeClr val="bg2">
                  <a:lumMod val="50000"/>
                </a:schemeClr>
              </a:solidFill>
            </a:endParaRPr>
          </a:p>
        </p:txBody>
      </p:sp>
      <p:sp>
        <p:nvSpPr>
          <p:cNvPr id="3" name="Title 2"/>
          <p:cNvSpPr>
            <a:spLocks noGrp="1"/>
          </p:cNvSpPr>
          <p:nvPr>
            <p:ph type="title"/>
          </p:nvPr>
        </p:nvSpPr>
        <p:spPr/>
        <p:txBody>
          <a:bodyPr/>
          <a:lstStyle/>
          <a:p>
            <a:pPr algn="ctr"/>
            <a:r>
              <a:rPr lang="en-US" sz="4000" dirty="0" smtClean="0"/>
              <a:t>Anatomy of a Trading Plan</a:t>
            </a:r>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5" name="Curved Right Arrow 4">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357430"/>
            <a:ext cx="8229600" cy="3649861"/>
          </a:xfrm>
        </p:spPr>
        <p:txBody>
          <a:bodyPr>
            <a:normAutofit/>
          </a:bodyPr>
          <a:lstStyle/>
          <a:p>
            <a:pPr algn="ctr">
              <a:buNone/>
            </a:pPr>
            <a:r>
              <a:rPr lang="en-AU" sz="6000" dirty="0" smtClean="0">
                <a:latin typeface="Cooper Black" pitchFamily="18" charset="0"/>
              </a:rPr>
              <a:t>”A Business Trading Plan”</a:t>
            </a:r>
            <a:endParaRPr lang="en-US" sz="6000" dirty="0" smtClean="0">
              <a:latin typeface="Cooper Black" pitchFamily="18" charset="0"/>
            </a:endParaRPr>
          </a:p>
          <a:p>
            <a:pPr algn="ctr">
              <a:buNone/>
            </a:pPr>
            <a:endParaRPr lang="en-US" sz="6000" dirty="0">
              <a:latin typeface="Cooper Black" pitchFamily="18" charset="0"/>
            </a:endParaRPr>
          </a:p>
        </p:txBody>
      </p:sp>
      <p:sp>
        <p:nvSpPr>
          <p:cNvPr id="4" name="Title 3"/>
          <p:cNvSpPr>
            <a:spLocks noGrp="1"/>
          </p:cNvSpPr>
          <p:nvPr>
            <p:ph type="title"/>
          </p:nvPr>
        </p:nvSpPr>
        <p:spPr>
          <a:xfrm>
            <a:off x="457200" y="274638"/>
            <a:ext cx="8401080" cy="1582726"/>
          </a:xfrm>
        </p:spPr>
        <p:txBody>
          <a:bodyPr>
            <a:normAutofit fontScale="90000"/>
          </a:bodyPr>
          <a:lstStyle/>
          <a:p>
            <a:pPr algn="ctr"/>
            <a:r>
              <a:rPr lang="en-AU" sz="3200" dirty="0" smtClean="0"/>
              <a:t>The primary component of financial success in the markets is –</a:t>
            </a:r>
            <a:r>
              <a:rPr lang="en-AU" sz="3600" dirty="0" smtClean="0"/>
              <a:t/>
            </a:r>
            <a:br>
              <a:rPr lang="en-AU" sz="3600" dirty="0" smtClean="0"/>
            </a:br>
            <a:r>
              <a:rPr lang="en-AU" sz="3600" dirty="0" smtClean="0"/>
              <a:t/>
            </a:r>
            <a:br>
              <a:rPr lang="en-AU" sz="3600" dirty="0" smtClean="0"/>
            </a:br>
            <a:endParaRPr lang="en-US" dirty="0"/>
          </a:p>
        </p:txBody>
      </p:sp>
      <p:sp>
        <p:nvSpPr>
          <p:cNvPr id="6" name="Footer Placeholder 5"/>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AU" sz="2000" b="1" dirty="0" smtClean="0"/>
              <a:t>Individual Trades</a:t>
            </a:r>
            <a:r>
              <a:rPr lang="en-AU" sz="2000" dirty="0" smtClean="0"/>
              <a:t/>
            </a:r>
            <a:br>
              <a:rPr lang="en-AU" sz="2000" dirty="0" smtClean="0"/>
            </a:br>
            <a:r>
              <a:rPr lang="en-AU" sz="2000" dirty="0" smtClean="0"/>
              <a:t>It is important to make a hard printed copy of each trade and document the key points about this trade. Each trade should also have two scores awarded. </a:t>
            </a:r>
          </a:p>
          <a:p>
            <a:pPr>
              <a:buNone/>
            </a:pPr>
            <a:endParaRPr lang="en-AU" sz="2000" dirty="0" smtClean="0"/>
          </a:p>
          <a:p>
            <a:pPr lvl="1"/>
            <a:r>
              <a:rPr lang="en-AU" sz="2000" dirty="0" smtClean="0"/>
              <a:t>The first for the </a:t>
            </a:r>
            <a:r>
              <a:rPr lang="en-AU" sz="2000" dirty="0" smtClean="0"/>
              <a:t>success/failure </a:t>
            </a:r>
            <a:r>
              <a:rPr lang="en-AU" sz="2000" dirty="0" smtClean="0"/>
              <a:t>of the strategy</a:t>
            </a:r>
            <a:r>
              <a:rPr lang="en-AU" sz="1600" dirty="0" smtClean="0"/>
              <a:t/>
            </a:r>
            <a:br>
              <a:rPr lang="en-AU" sz="1600" dirty="0" smtClean="0"/>
            </a:br>
            <a:endParaRPr lang="en-AU" sz="1600" dirty="0" smtClean="0"/>
          </a:p>
          <a:p>
            <a:pPr lvl="1"/>
            <a:r>
              <a:rPr lang="en-AU" sz="2000" dirty="0" smtClean="0"/>
              <a:t>The second for the </a:t>
            </a:r>
            <a:r>
              <a:rPr lang="en-AU" sz="2000" dirty="0" smtClean="0"/>
              <a:t>success/failure </a:t>
            </a:r>
            <a:r>
              <a:rPr lang="en-AU" sz="2000" dirty="0" smtClean="0"/>
              <a:t>of the trader</a:t>
            </a:r>
          </a:p>
          <a:p>
            <a:pPr>
              <a:buNone/>
            </a:pPr>
            <a:endParaRPr lang="en-AU" sz="2000" dirty="0" smtClean="0"/>
          </a:p>
          <a:p>
            <a:pPr>
              <a:buNone/>
            </a:pPr>
            <a:endParaRPr lang="en-AU" sz="2000" dirty="0" smtClean="0">
              <a:solidFill>
                <a:schemeClr val="bg2">
                  <a:lumMod val="50000"/>
                </a:schemeClr>
              </a:solidFill>
            </a:endParaRPr>
          </a:p>
        </p:txBody>
      </p:sp>
      <p:sp>
        <p:nvSpPr>
          <p:cNvPr id="3" name="Title 2"/>
          <p:cNvSpPr>
            <a:spLocks noGrp="1"/>
          </p:cNvSpPr>
          <p:nvPr>
            <p:ph type="title"/>
          </p:nvPr>
        </p:nvSpPr>
        <p:spPr/>
        <p:txBody>
          <a:bodyPr/>
          <a:lstStyle/>
          <a:p>
            <a:r>
              <a:rPr lang="en-AU" dirty="0" smtClean="0"/>
              <a:t>Evaluation</a:t>
            </a:r>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5" name="Curved Right Arrow 4">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AU" sz="2000" dirty="0" smtClean="0"/>
          </a:p>
          <a:p>
            <a:pPr>
              <a:buNone/>
            </a:pPr>
            <a:r>
              <a:rPr lang="en-AU" sz="2000" b="1" dirty="0" smtClean="0"/>
              <a:t>Overall Strategy evaluation</a:t>
            </a:r>
            <a:r>
              <a:rPr lang="en-AU" sz="2000" dirty="0" smtClean="0"/>
              <a:t/>
            </a:r>
            <a:br>
              <a:rPr lang="en-AU" sz="2000" dirty="0" smtClean="0"/>
            </a:br>
            <a:r>
              <a:rPr lang="en-AU" sz="2000" dirty="0" smtClean="0"/>
              <a:t>It is important to generate an overall strategy profit report. This should have a predefined means of displaying when the strategy is profitable and when it should be placed on hold.</a:t>
            </a:r>
          </a:p>
          <a:p>
            <a:pPr>
              <a:buNone/>
            </a:pPr>
            <a:endParaRPr lang="en-AU" sz="2000" dirty="0" smtClean="0"/>
          </a:p>
          <a:p>
            <a:pPr>
              <a:buNone/>
            </a:pPr>
            <a:endParaRPr lang="en-AU" sz="2000" dirty="0" smtClean="0"/>
          </a:p>
          <a:p>
            <a:pPr>
              <a:buNone/>
            </a:pPr>
            <a:r>
              <a:rPr lang="en-AU" sz="2000" b="1" dirty="0" smtClean="0"/>
              <a:t>Overall Trader Evaluation</a:t>
            </a:r>
          </a:p>
          <a:p>
            <a:pPr>
              <a:buNone/>
            </a:pPr>
            <a:r>
              <a:rPr lang="en-AU" sz="2000" b="1" dirty="0" smtClean="0"/>
              <a:t>	</a:t>
            </a:r>
            <a:r>
              <a:rPr lang="en-AU" sz="2000" dirty="0" smtClean="0"/>
              <a:t>It is important to monitor your own performance. This is a reflection on how well you are performing as a trader. A profitable strategy can be turned into a losing strategy by a trader that does not follow the rules.</a:t>
            </a:r>
          </a:p>
          <a:p>
            <a:pPr>
              <a:buNone/>
            </a:pPr>
            <a:endParaRPr lang="en-AU" sz="2000" dirty="0" smtClean="0"/>
          </a:p>
          <a:p>
            <a:pPr>
              <a:buNone/>
            </a:pPr>
            <a:endParaRPr lang="en-AU" sz="2000" dirty="0" smtClean="0">
              <a:solidFill>
                <a:schemeClr val="bg2">
                  <a:lumMod val="50000"/>
                </a:schemeClr>
              </a:solidFill>
            </a:endParaRPr>
          </a:p>
        </p:txBody>
      </p:sp>
      <p:sp>
        <p:nvSpPr>
          <p:cNvPr id="3" name="Title 2"/>
          <p:cNvSpPr>
            <a:spLocks noGrp="1"/>
          </p:cNvSpPr>
          <p:nvPr>
            <p:ph type="title"/>
          </p:nvPr>
        </p:nvSpPr>
        <p:spPr/>
        <p:txBody>
          <a:bodyPr/>
          <a:lstStyle/>
          <a:p>
            <a:r>
              <a:rPr lang="en-AU" dirty="0" smtClean="0"/>
              <a:t>Evaluation</a:t>
            </a:r>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5" name="Curved Right Arrow 4">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dirty="0" smtClean="0"/>
              <a:t>Evaluation</a:t>
            </a:r>
            <a:br>
              <a:rPr lang="en-AU" dirty="0" smtClean="0"/>
            </a:br>
            <a:r>
              <a:rPr lang="en-AU" sz="2200" dirty="0" smtClean="0"/>
              <a:t>Point Score Rules - </a:t>
            </a:r>
            <a:r>
              <a:rPr lang="en-AU" sz="2400" dirty="0" smtClean="0"/>
              <a:t>All Trades will be rated as follows</a:t>
            </a:r>
            <a:endParaRPr lang="en-AU" sz="2200" dirty="0" smtClean="0"/>
          </a:p>
        </p:txBody>
      </p:sp>
      <p:sp>
        <p:nvSpPr>
          <p:cNvPr id="2" name="Content Placeholder 1"/>
          <p:cNvSpPr>
            <a:spLocks noGrp="1"/>
          </p:cNvSpPr>
          <p:nvPr>
            <p:ph sz="quarter" idx="2"/>
          </p:nvPr>
        </p:nvSpPr>
        <p:spPr>
          <a:xfrm>
            <a:off x="457200" y="1444294"/>
            <a:ext cx="4040188" cy="4985102"/>
          </a:xfrm>
        </p:spPr>
        <p:txBody>
          <a:bodyPr>
            <a:normAutofit/>
          </a:bodyPr>
          <a:lstStyle/>
          <a:p>
            <a:r>
              <a:rPr lang="en-AU" sz="2000" b="1" u="sng" dirty="0" smtClean="0"/>
              <a:t>Overall Strategy Evaluation</a:t>
            </a:r>
            <a:r>
              <a:rPr lang="en-AU" sz="2000" b="1" dirty="0" smtClean="0"/>
              <a:t/>
            </a:r>
            <a:br>
              <a:rPr lang="en-AU" sz="2000" b="1" dirty="0" smtClean="0"/>
            </a:br>
            <a:endParaRPr lang="en-AU" sz="2000" dirty="0" smtClean="0"/>
          </a:p>
          <a:p>
            <a:pPr marL="624078" indent="-514350">
              <a:buFont typeface="Wingdings 3"/>
              <a:buAutoNum type="arabicPeriod"/>
            </a:pPr>
            <a:r>
              <a:rPr lang="en-AU" sz="2000" dirty="0" smtClean="0"/>
              <a:t>Target Hit. </a:t>
            </a:r>
            <a:r>
              <a:rPr lang="en-AU" sz="2000" b="1" dirty="0" smtClean="0"/>
              <a:t>(Perfect)</a:t>
            </a:r>
          </a:p>
          <a:p>
            <a:pPr marL="624078" indent="-514350">
              <a:buFont typeface="Wingdings 3"/>
              <a:buAutoNum type="arabicPeriod"/>
            </a:pPr>
            <a:r>
              <a:rPr lang="en-AU" sz="2000" dirty="0" smtClean="0"/>
              <a:t>Out at a different price, but profitable.</a:t>
            </a:r>
          </a:p>
          <a:p>
            <a:pPr marL="624078" indent="-514350">
              <a:buFont typeface="Wingdings 3"/>
              <a:buAutoNum type="arabicPeriod"/>
            </a:pPr>
            <a:r>
              <a:rPr lang="en-AU" sz="2000" dirty="0" smtClean="0"/>
              <a:t>Out at Breakeven.</a:t>
            </a:r>
          </a:p>
          <a:p>
            <a:pPr marL="624078" indent="-514350">
              <a:buFont typeface="Wingdings 3"/>
              <a:buAutoNum type="arabicPeriod"/>
            </a:pPr>
            <a:r>
              <a:rPr lang="en-AU" sz="2000" dirty="0" smtClean="0"/>
              <a:t>Out at a different price from stop but a losing trade.</a:t>
            </a:r>
          </a:p>
          <a:p>
            <a:pPr marL="624078" indent="-514350">
              <a:buAutoNum type="arabicPeriod"/>
            </a:pPr>
            <a:r>
              <a:rPr lang="en-AU" sz="2000" dirty="0" smtClean="0"/>
              <a:t>Stop Hit.</a:t>
            </a:r>
          </a:p>
          <a:p>
            <a:endParaRPr lang="en-AU" sz="2000" b="1" dirty="0" smtClean="0"/>
          </a:p>
          <a:p>
            <a:endParaRPr lang="en-US" sz="2000" dirty="0" smtClean="0"/>
          </a:p>
          <a:p>
            <a:pPr>
              <a:buNone/>
            </a:pPr>
            <a:endParaRPr lang="en-AU" sz="2000" b="1" dirty="0" smtClean="0"/>
          </a:p>
          <a:p>
            <a:pPr>
              <a:buNone/>
            </a:pPr>
            <a:endParaRPr lang="en-AU" sz="2000" dirty="0" smtClean="0"/>
          </a:p>
          <a:p>
            <a:pPr>
              <a:buNone/>
            </a:pPr>
            <a:endParaRPr lang="en-AU" sz="2000" dirty="0" smtClean="0">
              <a:solidFill>
                <a:schemeClr val="bg2">
                  <a:lumMod val="50000"/>
                </a:schemeClr>
              </a:solidFill>
            </a:endParaRPr>
          </a:p>
        </p:txBody>
      </p:sp>
      <p:sp>
        <p:nvSpPr>
          <p:cNvPr id="8" name="Content Placeholder 7"/>
          <p:cNvSpPr>
            <a:spLocks noGrp="1"/>
          </p:cNvSpPr>
          <p:nvPr>
            <p:ph sz="quarter" idx="4"/>
          </p:nvPr>
        </p:nvSpPr>
        <p:spPr>
          <a:xfrm>
            <a:off x="4645025" y="1444294"/>
            <a:ext cx="4041775" cy="4913664"/>
          </a:xfrm>
        </p:spPr>
        <p:txBody>
          <a:bodyPr>
            <a:normAutofit fontScale="92500"/>
          </a:bodyPr>
          <a:lstStyle/>
          <a:p>
            <a:pPr>
              <a:buNone/>
            </a:pPr>
            <a:r>
              <a:rPr lang="en-AU" b="1" u="sng" dirty="0" smtClean="0"/>
              <a:t>Overall Trader  Evaluation</a:t>
            </a:r>
          </a:p>
          <a:p>
            <a:endParaRPr lang="en-AU" dirty="0" smtClean="0"/>
          </a:p>
          <a:p>
            <a:pPr marL="566928" indent="-457200">
              <a:buFont typeface="+mj-lt"/>
              <a:buAutoNum type="arabicPeriod"/>
            </a:pPr>
            <a:r>
              <a:rPr lang="en-AU" sz="2200" dirty="0" smtClean="0"/>
              <a:t>Followed trade as dictated in the plan. </a:t>
            </a:r>
            <a:r>
              <a:rPr lang="en-AU" sz="2200" b="1" dirty="0" smtClean="0"/>
              <a:t>(Perfect)</a:t>
            </a:r>
          </a:p>
          <a:p>
            <a:pPr marL="566928" indent="-457200">
              <a:buFont typeface="+mj-lt"/>
              <a:buAutoNum type="arabicPeriod"/>
            </a:pPr>
            <a:r>
              <a:rPr lang="en-AU" sz="2200" dirty="0" smtClean="0"/>
              <a:t>Followed trade entry but closed out position before predetermined target was hit.</a:t>
            </a:r>
          </a:p>
          <a:p>
            <a:pPr marL="566928" indent="-457200">
              <a:buFont typeface="+mj-lt"/>
              <a:buAutoNum type="arabicPeriod"/>
            </a:pPr>
            <a:r>
              <a:rPr lang="en-AU" sz="2200" dirty="0" smtClean="0"/>
              <a:t>Followed trade entry but removed stop and let position run past original target.</a:t>
            </a:r>
          </a:p>
          <a:p>
            <a:pPr marL="566928" indent="-457200">
              <a:buFont typeface="+mj-lt"/>
              <a:buAutoNum type="arabicPeriod"/>
            </a:pPr>
            <a:r>
              <a:rPr lang="en-AU" sz="2200" dirty="0" smtClean="0"/>
              <a:t>Entered setup late and didn’t set target.</a:t>
            </a:r>
          </a:p>
          <a:p>
            <a:pPr marL="566928" indent="-457200">
              <a:buFont typeface="+mj-lt"/>
              <a:buAutoNum type="arabicPeriod"/>
            </a:pPr>
            <a:r>
              <a:rPr lang="en-AU" sz="2200" dirty="0" smtClean="0"/>
              <a:t>Impulse trade.</a:t>
            </a:r>
            <a:endParaRPr lang="en-US" sz="2200" dirty="0"/>
          </a:p>
        </p:txBody>
      </p:sp>
      <p:sp>
        <p:nvSpPr>
          <p:cNvPr id="4" name="Footer Placeholder 3"/>
          <p:cNvSpPr>
            <a:spLocks noGrp="1"/>
          </p:cNvSpPr>
          <p:nvPr>
            <p:ph type="ftr" sz="quarter" idx="11"/>
          </p:nvPr>
        </p:nvSpPr>
        <p:spPr>
          <a:xfrm>
            <a:off x="4380072" y="6407944"/>
            <a:ext cx="4621084" cy="365125"/>
          </a:xfrm>
        </p:spPr>
        <p:txBody>
          <a:bodyPr/>
          <a:lstStyle/>
          <a:p>
            <a:r>
              <a:rPr lang="en-US" dirty="0" smtClean="0"/>
              <a:t>Anatomy of a Trading Plan by Neil Wrightson</a:t>
            </a:r>
            <a:endParaRPr lang="en-US" dirty="0"/>
          </a:p>
        </p:txBody>
      </p:sp>
      <p:sp>
        <p:nvSpPr>
          <p:cNvPr id="5" name="Curved Right Arrow 4">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Daily &amp; Weekly Tasks</a:t>
            </a:r>
          </a:p>
        </p:txBody>
      </p:sp>
      <p:sp>
        <p:nvSpPr>
          <p:cNvPr id="2" name="Content Placeholder 1"/>
          <p:cNvSpPr>
            <a:spLocks noGrp="1"/>
          </p:cNvSpPr>
          <p:nvPr>
            <p:ph sz="quarter" idx="2"/>
          </p:nvPr>
        </p:nvSpPr>
        <p:spPr/>
        <p:txBody>
          <a:bodyPr>
            <a:normAutofit/>
          </a:bodyPr>
          <a:lstStyle/>
          <a:p>
            <a:pPr>
              <a:buNone/>
            </a:pPr>
            <a:r>
              <a:rPr lang="en-AU" sz="2000" b="1" dirty="0" smtClean="0"/>
              <a:t>Daily Tasks</a:t>
            </a:r>
          </a:p>
          <a:p>
            <a:r>
              <a:rPr lang="en-AU" sz="2000" dirty="0" smtClean="0"/>
              <a:t>Prior to Market Open</a:t>
            </a:r>
          </a:p>
          <a:p>
            <a:r>
              <a:rPr lang="en-AU" sz="2000" dirty="0" smtClean="0"/>
              <a:t>Post Market Open</a:t>
            </a:r>
          </a:p>
          <a:p>
            <a:r>
              <a:rPr lang="en-AU" sz="2000" dirty="0" smtClean="0"/>
              <a:t>Manage Open positions</a:t>
            </a:r>
          </a:p>
          <a:p>
            <a:r>
              <a:rPr lang="en-AU" sz="2000" dirty="0" smtClean="0"/>
              <a:t>Pre Market Close</a:t>
            </a:r>
          </a:p>
          <a:p>
            <a:r>
              <a:rPr lang="en-AU" sz="2000" dirty="0" smtClean="0"/>
              <a:t>Post Market Close </a:t>
            </a:r>
          </a:p>
          <a:p>
            <a:pPr>
              <a:buNone/>
            </a:pPr>
            <a:endParaRPr lang="en-AU" sz="2000" dirty="0" smtClean="0"/>
          </a:p>
          <a:p>
            <a:pPr>
              <a:buNone/>
            </a:pPr>
            <a:endParaRPr lang="en-AU" sz="2000" dirty="0" smtClean="0"/>
          </a:p>
          <a:p>
            <a:pPr>
              <a:buNone/>
            </a:pPr>
            <a:endParaRPr lang="en-AU" sz="2000" dirty="0" smtClean="0">
              <a:solidFill>
                <a:schemeClr val="bg2">
                  <a:lumMod val="50000"/>
                </a:schemeClr>
              </a:solidFill>
            </a:endParaRPr>
          </a:p>
        </p:txBody>
      </p:sp>
      <p:sp>
        <p:nvSpPr>
          <p:cNvPr id="8" name="Content Placeholder 7"/>
          <p:cNvSpPr>
            <a:spLocks noGrp="1"/>
          </p:cNvSpPr>
          <p:nvPr>
            <p:ph sz="quarter" idx="4"/>
          </p:nvPr>
        </p:nvSpPr>
        <p:spPr>
          <a:xfrm>
            <a:off x="4645025" y="1357298"/>
            <a:ext cx="4041775" cy="5000660"/>
          </a:xfrm>
        </p:spPr>
        <p:txBody>
          <a:bodyPr>
            <a:normAutofit fontScale="70000" lnSpcReduction="20000"/>
          </a:bodyPr>
          <a:lstStyle/>
          <a:p>
            <a:endParaRPr lang="en-AU" sz="1300" dirty="0" smtClean="0"/>
          </a:p>
          <a:p>
            <a:pPr>
              <a:buNone/>
            </a:pPr>
            <a:r>
              <a:rPr lang="en-AU" sz="4000" dirty="0" smtClean="0"/>
              <a:t>Trade Recording</a:t>
            </a:r>
          </a:p>
          <a:p>
            <a:endParaRPr lang="en-AU" sz="1300" dirty="0" smtClean="0"/>
          </a:p>
          <a:p>
            <a:pPr>
              <a:buNone/>
            </a:pPr>
            <a:r>
              <a:rPr lang="en-AU" sz="2600" b="1" dirty="0" smtClean="0"/>
              <a:t>Strategy Record</a:t>
            </a:r>
          </a:p>
          <a:p>
            <a:pPr>
              <a:buNone/>
            </a:pPr>
            <a:r>
              <a:rPr lang="en-AU" dirty="0" smtClean="0"/>
              <a:t>It is important to make a hard printed copy of each trade and document the key points about this trade. Each trade should also have two scores awarded. </a:t>
            </a:r>
            <a:br>
              <a:rPr lang="en-AU" dirty="0" smtClean="0"/>
            </a:br>
            <a:r>
              <a:rPr lang="en-AU" dirty="0" smtClean="0"/>
              <a:t>The first for the success/loss of the strategy</a:t>
            </a:r>
            <a:br>
              <a:rPr lang="en-AU" dirty="0" smtClean="0"/>
            </a:br>
            <a:r>
              <a:rPr lang="en-AU" dirty="0" smtClean="0"/>
              <a:t>The second for the success/loss of the trader.</a:t>
            </a:r>
          </a:p>
          <a:p>
            <a:pPr>
              <a:buNone/>
            </a:pPr>
            <a:endParaRPr lang="en-AU" dirty="0" smtClean="0"/>
          </a:p>
          <a:p>
            <a:pPr>
              <a:buNone/>
            </a:pPr>
            <a:r>
              <a:rPr lang="en-AU" sz="2600" b="1" dirty="0" smtClean="0"/>
              <a:t>Financial Record</a:t>
            </a:r>
          </a:p>
          <a:p>
            <a:pPr>
              <a:buNone/>
            </a:pPr>
            <a:r>
              <a:rPr lang="en-AU" dirty="0" smtClean="0"/>
              <a:t>Every trade should be recorded in a journal. This could be a spreadsheet or alternatively in a journal book.</a:t>
            </a:r>
            <a:br>
              <a:rPr lang="en-AU" dirty="0" smtClean="0"/>
            </a:br>
            <a:r>
              <a:rPr lang="en-AU" dirty="0" smtClean="0"/>
              <a:t>This should also clearly show any brokerage charges as a separate cost for taxation purposes.</a:t>
            </a:r>
          </a:p>
          <a:p>
            <a:endParaRPr lang="en-US" dirty="0"/>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5" name="Curved Right Arrow 4">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dirty="0" smtClean="0"/>
              <a:t>Daily Tasks - Example</a:t>
            </a:r>
          </a:p>
        </p:txBody>
      </p:sp>
      <p:sp>
        <p:nvSpPr>
          <p:cNvPr id="2" name="Content Placeholder 1"/>
          <p:cNvSpPr>
            <a:spLocks noGrp="1"/>
          </p:cNvSpPr>
          <p:nvPr>
            <p:ph sz="quarter" idx="2"/>
          </p:nvPr>
        </p:nvSpPr>
        <p:spPr/>
        <p:txBody>
          <a:bodyPr>
            <a:normAutofit fontScale="77500" lnSpcReduction="20000"/>
          </a:bodyPr>
          <a:lstStyle/>
          <a:p>
            <a:pPr>
              <a:buNone/>
            </a:pPr>
            <a:r>
              <a:rPr lang="en-AU" sz="2000" b="1" dirty="0" smtClean="0"/>
              <a:t>07/01/2008</a:t>
            </a:r>
          </a:p>
          <a:p>
            <a:pPr>
              <a:buNone/>
            </a:pPr>
            <a:r>
              <a:rPr lang="en-AU" sz="2000" b="1" dirty="0" smtClean="0"/>
              <a:t>Instrument 	– ANZ</a:t>
            </a:r>
          </a:p>
          <a:p>
            <a:pPr>
              <a:buNone/>
            </a:pPr>
            <a:r>
              <a:rPr lang="en-AU" sz="2000" b="1" dirty="0" smtClean="0"/>
              <a:t>Strategy	- Squeeze Play</a:t>
            </a:r>
          </a:p>
          <a:p>
            <a:pPr>
              <a:buNone/>
            </a:pPr>
            <a:r>
              <a:rPr lang="en-AU" sz="2000" b="1" dirty="0" smtClean="0"/>
              <a:t>Direction	- Short</a:t>
            </a:r>
          </a:p>
          <a:p>
            <a:pPr>
              <a:buNone/>
            </a:pPr>
            <a:r>
              <a:rPr lang="en-AU" sz="2000" b="1" dirty="0" smtClean="0"/>
              <a:t>Entry Price	- $27.00</a:t>
            </a:r>
          </a:p>
          <a:p>
            <a:pPr>
              <a:buNone/>
            </a:pPr>
            <a:r>
              <a:rPr lang="en-AU" sz="2000" b="1" dirty="0" smtClean="0"/>
              <a:t>Exit Price	- $25.60</a:t>
            </a:r>
          </a:p>
          <a:p>
            <a:pPr>
              <a:buNone/>
            </a:pPr>
            <a:r>
              <a:rPr lang="en-AU" sz="2000" b="1" dirty="0" smtClean="0"/>
              <a:t>Qty		- 1000</a:t>
            </a:r>
          </a:p>
          <a:p>
            <a:pPr>
              <a:buNone/>
            </a:pPr>
            <a:r>
              <a:rPr lang="en-AU" sz="2000" b="1" dirty="0" smtClean="0"/>
              <a:t>Profit		- $1400.00</a:t>
            </a:r>
          </a:p>
          <a:p>
            <a:pPr>
              <a:buNone/>
            </a:pPr>
            <a:endParaRPr lang="en-AU" sz="2000" b="1" dirty="0" smtClean="0"/>
          </a:p>
          <a:p>
            <a:pPr>
              <a:buNone/>
            </a:pPr>
            <a:r>
              <a:rPr lang="en-AU" sz="2000" b="1" dirty="0" smtClean="0"/>
              <a:t>Strategy Score	= 2</a:t>
            </a:r>
          </a:p>
          <a:p>
            <a:pPr>
              <a:buNone/>
            </a:pPr>
            <a:r>
              <a:rPr lang="en-AU" sz="2000" b="1" dirty="0" smtClean="0"/>
              <a:t>Personal Score	= 2</a:t>
            </a:r>
          </a:p>
          <a:p>
            <a:pPr>
              <a:buNone/>
            </a:pPr>
            <a:r>
              <a:rPr lang="en-AU" sz="2000" b="1" dirty="0" smtClean="0"/>
              <a:t>Comments</a:t>
            </a:r>
          </a:p>
          <a:p>
            <a:pPr>
              <a:buNone/>
            </a:pPr>
            <a:r>
              <a:rPr lang="en-AU" sz="2000" b="1" dirty="0" smtClean="0"/>
              <a:t>Exited the trade to early. </a:t>
            </a:r>
          </a:p>
          <a:p>
            <a:pPr>
              <a:buNone/>
            </a:pPr>
            <a:r>
              <a:rPr lang="en-AU" sz="2000" b="1" dirty="0" smtClean="0"/>
              <a:t>Did not wait for the 8SMA.</a:t>
            </a:r>
          </a:p>
          <a:p>
            <a:pPr>
              <a:buNone/>
            </a:pPr>
            <a:r>
              <a:rPr lang="en-AU" sz="2000" b="1" dirty="0" smtClean="0"/>
              <a:t>This was due to the short being overdone.</a:t>
            </a:r>
          </a:p>
          <a:p>
            <a:pPr>
              <a:buNone/>
            </a:pPr>
            <a:endParaRPr lang="en-AU" sz="2000" dirty="0" smtClean="0">
              <a:solidFill>
                <a:schemeClr val="bg2">
                  <a:lumMod val="50000"/>
                </a:schemeClr>
              </a:solidFill>
            </a:endParaRPr>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5" name="Curved Right Arrow 4">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26" name="Picture 2"/>
          <p:cNvPicPr>
            <a:picLocks noGrp="1" noChangeAspect="1" noChangeArrowheads="1"/>
          </p:cNvPicPr>
          <p:nvPr>
            <p:ph sz="quarter" idx="4"/>
          </p:nvPr>
        </p:nvPicPr>
        <p:blipFill>
          <a:blip r:embed="rId4"/>
          <a:srcRect/>
          <a:stretch>
            <a:fillRect/>
          </a:stretch>
        </p:blipFill>
        <p:spPr bwMode="auto">
          <a:xfrm>
            <a:off x="5241179" y="1444625"/>
            <a:ext cx="2849467" cy="3941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Daily &amp; Weekly Tasks</a:t>
            </a:r>
          </a:p>
        </p:txBody>
      </p:sp>
      <p:sp>
        <p:nvSpPr>
          <p:cNvPr id="8" name="Content Placeholder 7"/>
          <p:cNvSpPr>
            <a:spLocks noGrp="1"/>
          </p:cNvSpPr>
          <p:nvPr>
            <p:ph sz="quarter" idx="4"/>
          </p:nvPr>
        </p:nvSpPr>
        <p:spPr>
          <a:xfrm>
            <a:off x="500035" y="1444294"/>
            <a:ext cx="8186766" cy="3941763"/>
          </a:xfrm>
        </p:spPr>
        <p:txBody>
          <a:bodyPr>
            <a:normAutofit/>
          </a:bodyPr>
          <a:lstStyle/>
          <a:p>
            <a:pPr>
              <a:buNone/>
            </a:pPr>
            <a:r>
              <a:rPr lang="en-AU" b="1" dirty="0" smtClean="0"/>
              <a:t>Weekly Tasks</a:t>
            </a:r>
          </a:p>
          <a:p>
            <a:r>
              <a:rPr lang="en-AU" sz="2000" dirty="0" smtClean="0"/>
              <a:t>Update Score charts with the weeks trades.</a:t>
            </a:r>
            <a:br>
              <a:rPr lang="en-AU" sz="2000" dirty="0" smtClean="0"/>
            </a:br>
            <a:endParaRPr lang="en-AU" sz="2000" dirty="0" smtClean="0"/>
          </a:p>
          <a:p>
            <a:r>
              <a:rPr lang="en-AU" sz="2000" dirty="0" smtClean="0"/>
              <a:t>Evaluate as to whether the strategy is performing as expected. If not performing, put the strategy into emulation mode for further evaluation.</a:t>
            </a:r>
            <a:br>
              <a:rPr lang="en-AU" sz="2000" dirty="0" smtClean="0"/>
            </a:br>
            <a:endParaRPr lang="en-AU" sz="2000" dirty="0" smtClean="0"/>
          </a:p>
          <a:p>
            <a:r>
              <a:rPr lang="en-AU" sz="2000" dirty="0" smtClean="0"/>
              <a:t>Evaluate Average Personal Score.</a:t>
            </a:r>
            <a:br>
              <a:rPr lang="en-AU" sz="2000" dirty="0" smtClean="0"/>
            </a:br>
            <a:endParaRPr lang="en-AU" sz="2000" dirty="0" smtClean="0"/>
          </a:p>
          <a:p>
            <a:r>
              <a:rPr lang="en-AU" sz="2000" dirty="0" smtClean="0"/>
              <a:t>If possible balance your journal with an accountant statement. Including brokerage and other charges.</a:t>
            </a:r>
          </a:p>
          <a:p>
            <a:endParaRPr lang="en-AU" sz="1300" dirty="0" smtClean="0"/>
          </a:p>
          <a:p>
            <a:pPr>
              <a:buNone/>
            </a:pPr>
            <a:endParaRPr lang="en-AU" sz="1300" dirty="0" smtClean="0"/>
          </a:p>
          <a:p>
            <a:endParaRPr lang="en-AU" sz="1300" dirty="0" smtClean="0"/>
          </a:p>
          <a:p>
            <a:endParaRPr lang="en-US" dirty="0"/>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5" name="Curved Right Arrow 4">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Weekly Tasks - Example</a:t>
            </a:r>
          </a:p>
        </p:txBody>
      </p:sp>
      <p:sp>
        <p:nvSpPr>
          <p:cNvPr id="2" name="Content Placeholder 1"/>
          <p:cNvSpPr>
            <a:spLocks noGrp="1"/>
          </p:cNvSpPr>
          <p:nvPr>
            <p:ph sz="quarter" idx="2"/>
          </p:nvPr>
        </p:nvSpPr>
        <p:spPr/>
        <p:txBody>
          <a:bodyPr>
            <a:normAutofit/>
          </a:bodyPr>
          <a:lstStyle/>
          <a:p>
            <a:pPr>
              <a:buNone/>
            </a:pPr>
            <a:r>
              <a:rPr lang="en-AU" sz="2000" b="1" dirty="0" smtClean="0"/>
              <a:t>Personal Score Card Evaluation.</a:t>
            </a:r>
            <a:endParaRPr lang="en-US" sz="2000" b="1" dirty="0" smtClean="0"/>
          </a:p>
          <a:p>
            <a:pPr>
              <a:buNone/>
            </a:pPr>
            <a:endParaRPr lang="en-AU" sz="1400" b="1" dirty="0" smtClean="0"/>
          </a:p>
          <a:p>
            <a:pPr>
              <a:buNone/>
            </a:pPr>
            <a:r>
              <a:rPr lang="en-AU" sz="1400" b="1" dirty="0" smtClean="0"/>
              <a:t>If the 5 Period average of the personal Score Card, </a:t>
            </a:r>
            <a:r>
              <a:rPr lang="en-AU" sz="1400" b="1" dirty="0" smtClean="0"/>
              <a:t>crosses below</a:t>
            </a:r>
            <a:r>
              <a:rPr lang="en-AU" sz="1400" b="1" dirty="0" smtClean="0"/>
              <a:t> </a:t>
            </a:r>
            <a:r>
              <a:rPr lang="en-AU" sz="1400" b="1" dirty="0" smtClean="0"/>
              <a:t>2.5 then stop trading.</a:t>
            </a:r>
          </a:p>
          <a:p>
            <a:pPr>
              <a:buNone/>
            </a:pPr>
            <a:endParaRPr lang="en-AU" sz="1400" b="1" dirty="0" smtClean="0"/>
          </a:p>
          <a:p>
            <a:pPr>
              <a:buNone/>
            </a:pPr>
            <a:r>
              <a:rPr lang="en-AU" sz="1400" b="1" dirty="0" smtClean="0"/>
              <a:t>A value </a:t>
            </a:r>
            <a:r>
              <a:rPr lang="en-AU" sz="1400" b="1" dirty="0" smtClean="0"/>
              <a:t>below </a:t>
            </a:r>
            <a:r>
              <a:rPr lang="en-AU" sz="1400" b="1" dirty="0" smtClean="0"/>
              <a:t>2.5 on the Personal Score Card, indicates that we aren’t following our rules to the letter.</a:t>
            </a:r>
          </a:p>
          <a:p>
            <a:endParaRPr lang="en-AU" sz="800" b="1" dirty="0" smtClean="0"/>
          </a:p>
          <a:p>
            <a:endParaRPr lang="en-AU" sz="800" b="1" dirty="0" smtClean="0"/>
          </a:p>
          <a:p>
            <a:pPr>
              <a:buNone/>
            </a:pPr>
            <a:endParaRPr lang="en-AU" sz="2000" b="1" dirty="0" smtClean="0">
              <a:solidFill>
                <a:schemeClr val="bg2">
                  <a:lumMod val="50000"/>
                </a:schemeClr>
              </a:solidFill>
            </a:endParaRPr>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5" name="Curved Right Arrow 4">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descr="Personal Score Card.jpg"/>
          <p:cNvPicPr>
            <a:picLocks noChangeAspect="1"/>
          </p:cNvPicPr>
          <p:nvPr/>
        </p:nvPicPr>
        <p:blipFill>
          <a:blip r:embed="rId4"/>
          <a:stretch>
            <a:fillRect/>
          </a:stretch>
        </p:blipFill>
        <p:spPr>
          <a:xfrm>
            <a:off x="5643570" y="1928802"/>
            <a:ext cx="1919292" cy="2468630"/>
          </a:xfrm>
          <a:prstGeom prst="rect">
            <a:avLst/>
          </a:prstGeom>
        </p:spPr>
      </p:pic>
      <p:pic>
        <p:nvPicPr>
          <p:cNvPr id="1026" name="Picture 2"/>
          <p:cNvPicPr>
            <a:picLocks noGrp="1" noChangeAspect="1" noChangeArrowheads="1"/>
          </p:cNvPicPr>
          <p:nvPr>
            <p:ph sz="quarter" idx="4"/>
          </p:nvPr>
        </p:nvPicPr>
        <p:blipFill>
          <a:blip r:embed="rId5"/>
          <a:srcRect/>
          <a:stretch>
            <a:fillRect/>
          </a:stretch>
        </p:blipFill>
        <p:spPr bwMode="auto">
          <a:xfrm>
            <a:off x="5332412" y="1691481"/>
            <a:ext cx="2667000" cy="3448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Weekly Tasks - Example</a:t>
            </a:r>
          </a:p>
        </p:txBody>
      </p:sp>
      <p:sp>
        <p:nvSpPr>
          <p:cNvPr id="6" name="Text Placeholder 5"/>
          <p:cNvSpPr>
            <a:spLocks noGrp="1"/>
          </p:cNvSpPr>
          <p:nvPr>
            <p:ph type="body" idx="1"/>
          </p:nvPr>
        </p:nvSpPr>
        <p:spPr/>
        <p:txBody>
          <a:bodyPr>
            <a:normAutofit lnSpcReduction="10000"/>
          </a:bodyPr>
          <a:lstStyle/>
          <a:p>
            <a:r>
              <a:rPr lang="en-AU" dirty="0" smtClean="0"/>
              <a:t>MA Cross Strategy Evaluation</a:t>
            </a:r>
            <a:endParaRPr lang="en-US" dirty="0"/>
          </a:p>
        </p:txBody>
      </p:sp>
      <p:sp>
        <p:nvSpPr>
          <p:cNvPr id="7" name="Text Placeholder 6"/>
          <p:cNvSpPr>
            <a:spLocks noGrp="1"/>
          </p:cNvSpPr>
          <p:nvPr>
            <p:ph type="body" sz="half" idx="3"/>
          </p:nvPr>
        </p:nvSpPr>
        <p:spPr/>
        <p:txBody>
          <a:bodyPr>
            <a:normAutofit/>
          </a:bodyPr>
          <a:lstStyle/>
          <a:p>
            <a:endParaRPr lang="en-US" dirty="0"/>
          </a:p>
        </p:txBody>
      </p:sp>
      <p:sp>
        <p:nvSpPr>
          <p:cNvPr id="2" name="Content Placeholder 1"/>
          <p:cNvSpPr>
            <a:spLocks noGrp="1"/>
          </p:cNvSpPr>
          <p:nvPr>
            <p:ph sz="quarter" idx="2"/>
          </p:nvPr>
        </p:nvSpPr>
        <p:spPr/>
        <p:txBody>
          <a:bodyPr>
            <a:normAutofit/>
          </a:bodyPr>
          <a:lstStyle/>
          <a:p>
            <a:endParaRPr lang="en-AU" sz="800" dirty="0" smtClean="0"/>
          </a:p>
          <a:p>
            <a:endParaRPr lang="en-AU" sz="800" dirty="0" smtClean="0"/>
          </a:p>
          <a:p>
            <a:pPr>
              <a:buNone/>
            </a:pPr>
            <a:r>
              <a:rPr lang="en-AU" sz="2000" dirty="0" smtClean="0"/>
              <a:t>Results of the </a:t>
            </a:r>
          </a:p>
          <a:p>
            <a:pPr>
              <a:buNone/>
            </a:pPr>
            <a:r>
              <a:rPr lang="en-AU" sz="2000" dirty="0" smtClean="0"/>
              <a:t>MA Cross Strategy </a:t>
            </a:r>
          </a:p>
          <a:p>
            <a:pPr>
              <a:buNone/>
            </a:pPr>
            <a:endParaRPr lang="en-AU" sz="2000" dirty="0" smtClean="0">
              <a:solidFill>
                <a:schemeClr val="bg2">
                  <a:lumMod val="50000"/>
                </a:schemeClr>
              </a:solidFill>
            </a:endParaRPr>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5" name="Curved Right Arrow 4">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050" name="Picture 2"/>
          <p:cNvPicPr>
            <a:picLocks noGrp="1" noChangeArrowheads="1"/>
          </p:cNvPicPr>
          <p:nvPr>
            <p:ph sz="quarter" idx="4"/>
          </p:nvPr>
        </p:nvPicPr>
        <p:blipFill>
          <a:blip r:embed="rId4"/>
          <a:srcRect/>
          <a:stretch>
            <a:fillRect/>
          </a:stretch>
        </p:blipFill>
        <p:spPr bwMode="auto">
          <a:xfrm>
            <a:off x="4500000" y="2160000"/>
            <a:ext cx="4320000" cy="2880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Weekly Tasks - Example</a:t>
            </a:r>
          </a:p>
        </p:txBody>
      </p:sp>
      <p:sp>
        <p:nvSpPr>
          <p:cNvPr id="6" name="Text Placeholder 5"/>
          <p:cNvSpPr>
            <a:spLocks noGrp="1"/>
          </p:cNvSpPr>
          <p:nvPr>
            <p:ph type="body" idx="1"/>
          </p:nvPr>
        </p:nvSpPr>
        <p:spPr/>
        <p:txBody>
          <a:bodyPr>
            <a:normAutofit lnSpcReduction="10000"/>
          </a:bodyPr>
          <a:lstStyle/>
          <a:p>
            <a:r>
              <a:rPr lang="en-AU" dirty="0" smtClean="0"/>
              <a:t>MA Cross Strategy Evaluation</a:t>
            </a:r>
            <a:endParaRPr lang="en-US" dirty="0"/>
          </a:p>
        </p:txBody>
      </p:sp>
      <p:sp>
        <p:nvSpPr>
          <p:cNvPr id="7" name="Text Placeholder 6"/>
          <p:cNvSpPr>
            <a:spLocks noGrp="1"/>
          </p:cNvSpPr>
          <p:nvPr>
            <p:ph type="body" sz="half" idx="3"/>
          </p:nvPr>
        </p:nvSpPr>
        <p:spPr/>
        <p:txBody>
          <a:bodyPr>
            <a:normAutofit/>
          </a:bodyPr>
          <a:lstStyle/>
          <a:p>
            <a:endParaRPr lang="en-US" dirty="0"/>
          </a:p>
        </p:txBody>
      </p:sp>
      <p:sp>
        <p:nvSpPr>
          <p:cNvPr id="2" name="Content Placeholder 1"/>
          <p:cNvSpPr>
            <a:spLocks noGrp="1"/>
          </p:cNvSpPr>
          <p:nvPr>
            <p:ph sz="quarter" idx="2"/>
          </p:nvPr>
        </p:nvSpPr>
        <p:spPr/>
        <p:txBody>
          <a:bodyPr>
            <a:normAutofit/>
          </a:bodyPr>
          <a:lstStyle/>
          <a:p>
            <a:endParaRPr lang="en-AU" sz="800" dirty="0" smtClean="0"/>
          </a:p>
          <a:p>
            <a:endParaRPr lang="en-AU" sz="800" dirty="0" smtClean="0"/>
          </a:p>
          <a:p>
            <a:pPr>
              <a:buNone/>
            </a:pPr>
            <a:r>
              <a:rPr lang="en-AU" sz="2800" b="1" u="sng" dirty="0" smtClean="0"/>
              <a:t>Strategy Stop</a:t>
            </a:r>
          </a:p>
          <a:p>
            <a:pPr>
              <a:buNone/>
            </a:pPr>
            <a:r>
              <a:rPr lang="en-AU" sz="2000" dirty="0" smtClean="0"/>
              <a:t>If the return on the “MA Cross” Strategy falls below the 15 period </a:t>
            </a:r>
            <a:r>
              <a:rPr lang="en-AU" sz="2000" dirty="0" smtClean="0"/>
              <a:t>SMA, </a:t>
            </a:r>
            <a:r>
              <a:rPr lang="en-AU" sz="2000" dirty="0" smtClean="0"/>
              <a:t>then STOP physically trading the strategy and put into paper trading mode.</a:t>
            </a:r>
          </a:p>
          <a:p>
            <a:pPr>
              <a:buNone/>
            </a:pPr>
            <a:endParaRPr lang="en-AU" sz="2000" dirty="0" smtClean="0"/>
          </a:p>
          <a:p>
            <a:pPr>
              <a:buNone/>
            </a:pPr>
            <a:endParaRPr lang="en-AU" sz="2000" dirty="0" smtClean="0">
              <a:solidFill>
                <a:schemeClr val="bg2">
                  <a:lumMod val="50000"/>
                </a:schemeClr>
              </a:solidFill>
            </a:endParaRPr>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5" name="Curved Right Arrow 4">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Content Placeholder 13"/>
          <p:cNvSpPr>
            <a:spLocks noGrp="1"/>
          </p:cNvSpPr>
          <p:nvPr>
            <p:ph sz="quarter" idx="4"/>
          </p:nvPr>
        </p:nvSpPr>
        <p:spPr/>
        <p:txBody>
          <a:bodyPr>
            <a:normAutofit/>
          </a:bodyPr>
          <a:lstStyle/>
          <a:p>
            <a:pPr>
              <a:buNone/>
            </a:pPr>
            <a:endParaRPr lang="en-US" sz="1400" dirty="0"/>
          </a:p>
        </p:txBody>
      </p:sp>
      <p:pic>
        <p:nvPicPr>
          <p:cNvPr id="15" name="Picture 14" descr="Strategy Performance.gif"/>
          <p:cNvPicPr>
            <a:picLocks/>
          </p:cNvPicPr>
          <p:nvPr/>
        </p:nvPicPr>
        <p:blipFill>
          <a:blip r:embed="rId4"/>
          <a:stretch>
            <a:fillRect/>
          </a:stretch>
        </p:blipFill>
        <p:spPr>
          <a:xfrm>
            <a:off x="4500562" y="2160000"/>
            <a:ext cx="4320000" cy="2880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Weekly Tasks - Example</a:t>
            </a:r>
          </a:p>
        </p:txBody>
      </p:sp>
      <p:sp>
        <p:nvSpPr>
          <p:cNvPr id="6" name="Text Placeholder 5"/>
          <p:cNvSpPr>
            <a:spLocks noGrp="1"/>
          </p:cNvSpPr>
          <p:nvPr>
            <p:ph type="body" idx="1"/>
          </p:nvPr>
        </p:nvSpPr>
        <p:spPr/>
        <p:txBody>
          <a:bodyPr>
            <a:normAutofit lnSpcReduction="10000"/>
          </a:bodyPr>
          <a:lstStyle/>
          <a:p>
            <a:r>
              <a:rPr lang="en-AU" dirty="0" smtClean="0"/>
              <a:t>MA Cross Strategy Evaluation</a:t>
            </a:r>
            <a:endParaRPr lang="en-US" dirty="0"/>
          </a:p>
        </p:txBody>
      </p:sp>
      <p:sp>
        <p:nvSpPr>
          <p:cNvPr id="7" name="Text Placeholder 6"/>
          <p:cNvSpPr>
            <a:spLocks noGrp="1"/>
          </p:cNvSpPr>
          <p:nvPr>
            <p:ph type="body" sz="half" idx="3"/>
          </p:nvPr>
        </p:nvSpPr>
        <p:spPr/>
        <p:txBody>
          <a:bodyPr>
            <a:normAutofit/>
          </a:bodyPr>
          <a:lstStyle/>
          <a:p>
            <a:endParaRPr lang="en-US" dirty="0"/>
          </a:p>
        </p:txBody>
      </p:sp>
      <p:sp>
        <p:nvSpPr>
          <p:cNvPr id="2" name="Content Placeholder 1"/>
          <p:cNvSpPr>
            <a:spLocks noGrp="1"/>
          </p:cNvSpPr>
          <p:nvPr>
            <p:ph sz="quarter" idx="2"/>
          </p:nvPr>
        </p:nvSpPr>
        <p:spPr/>
        <p:txBody>
          <a:bodyPr>
            <a:normAutofit/>
          </a:bodyPr>
          <a:lstStyle/>
          <a:p>
            <a:endParaRPr lang="en-AU" sz="800" dirty="0" smtClean="0"/>
          </a:p>
          <a:p>
            <a:endParaRPr lang="en-AU" sz="800" dirty="0" smtClean="0"/>
          </a:p>
          <a:p>
            <a:pPr>
              <a:buNone/>
            </a:pPr>
            <a:r>
              <a:rPr lang="en-AU" sz="2000" b="1" u="sng" dirty="0" smtClean="0"/>
              <a:t>Strategy Stop</a:t>
            </a:r>
          </a:p>
          <a:p>
            <a:pPr>
              <a:buNone/>
            </a:pPr>
            <a:r>
              <a:rPr lang="en-AU" sz="2000" dirty="0" smtClean="0"/>
              <a:t>Results of the same strategy but using a 15 period SMA as a trading strategy stop.</a:t>
            </a:r>
          </a:p>
          <a:p>
            <a:pPr>
              <a:buNone/>
            </a:pPr>
            <a:endParaRPr lang="en-AU" sz="2000" dirty="0" smtClean="0"/>
          </a:p>
          <a:p>
            <a:pPr>
              <a:buNone/>
            </a:pPr>
            <a:r>
              <a:rPr lang="en-AU" sz="2000" dirty="0" smtClean="0"/>
              <a:t>Note how it </a:t>
            </a:r>
            <a:r>
              <a:rPr lang="en-AU" sz="2000" dirty="0" smtClean="0"/>
              <a:t>stopped </a:t>
            </a:r>
            <a:r>
              <a:rPr lang="en-AU" sz="2000" dirty="0" smtClean="0"/>
              <a:t>the large drawdown's.</a:t>
            </a:r>
          </a:p>
          <a:p>
            <a:pPr>
              <a:buNone/>
            </a:pPr>
            <a:endParaRPr lang="en-AU" sz="2000" dirty="0" smtClean="0"/>
          </a:p>
          <a:p>
            <a:pPr>
              <a:buNone/>
            </a:pPr>
            <a:r>
              <a:rPr lang="en-AU" sz="2000" dirty="0" smtClean="0"/>
              <a:t>In this case, it returned an additional 50% profit.</a:t>
            </a:r>
          </a:p>
          <a:p>
            <a:pPr>
              <a:buNone/>
            </a:pPr>
            <a:endParaRPr lang="en-AU" sz="2000" dirty="0" smtClean="0">
              <a:solidFill>
                <a:schemeClr val="bg2">
                  <a:lumMod val="50000"/>
                </a:schemeClr>
              </a:solidFill>
            </a:endParaRPr>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5" name="Curved Right Arrow 4">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Content Placeholder 13"/>
          <p:cNvSpPr>
            <a:spLocks noGrp="1"/>
          </p:cNvSpPr>
          <p:nvPr>
            <p:ph sz="quarter" idx="4"/>
          </p:nvPr>
        </p:nvSpPr>
        <p:spPr/>
        <p:txBody>
          <a:bodyPr>
            <a:normAutofit/>
          </a:bodyPr>
          <a:lstStyle/>
          <a:p>
            <a:pPr>
              <a:buNone/>
            </a:pPr>
            <a:endParaRPr lang="en-US" sz="1400" dirty="0"/>
          </a:p>
        </p:txBody>
      </p:sp>
      <p:pic>
        <p:nvPicPr>
          <p:cNvPr id="3074" name="Picture 2"/>
          <p:cNvPicPr>
            <a:picLocks noChangeArrowheads="1"/>
          </p:cNvPicPr>
          <p:nvPr/>
        </p:nvPicPr>
        <p:blipFill>
          <a:blip r:embed="rId4"/>
          <a:srcRect/>
          <a:stretch>
            <a:fillRect/>
          </a:stretch>
        </p:blipFill>
        <p:spPr bwMode="auto">
          <a:xfrm>
            <a:off x="4500000" y="2160000"/>
            <a:ext cx="4320000" cy="2880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r>
              <a:rPr lang="en-US" dirty="0" smtClean="0"/>
              <a:t>The ultimate goal of trading is to make money.</a:t>
            </a:r>
          </a:p>
          <a:p>
            <a:pPr>
              <a:buNone/>
            </a:pPr>
            <a:r>
              <a:rPr lang="en-US" dirty="0" smtClean="0"/>
              <a:t>No different to any other business.</a:t>
            </a:r>
          </a:p>
          <a:p>
            <a:pPr>
              <a:buNone/>
            </a:pPr>
            <a:endParaRPr lang="en-US" dirty="0" smtClean="0"/>
          </a:p>
          <a:p>
            <a:pPr>
              <a:buNone/>
            </a:pPr>
            <a:r>
              <a:rPr lang="en-US" dirty="0" smtClean="0"/>
              <a:t>In order for a business to be successful, we must have a business plan. Without a business plan that is well designed, structured and written down, no bank (or wife) will ever lend you money to start up the business.</a:t>
            </a:r>
          </a:p>
          <a:p>
            <a:pPr>
              <a:buNone/>
            </a:pPr>
            <a:endParaRPr lang="en-US" dirty="0" smtClean="0"/>
          </a:p>
          <a:p>
            <a:pPr>
              <a:buNone/>
            </a:pPr>
            <a:r>
              <a:rPr lang="en-US" dirty="0" smtClean="0"/>
              <a:t>So why should we treat financial trading of the</a:t>
            </a:r>
          </a:p>
          <a:p>
            <a:pPr>
              <a:buNone/>
            </a:pPr>
            <a:r>
              <a:rPr lang="en-US" dirty="0" smtClean="0"/>
              <a:t>markets any different.</a:t>
            </a:r>
          </a:p>
          <a:p>
            <a:pPr>
              <a:buNone/>
            </a:pPr>
            <a:endParaRPr lang="en-US" dirty="0" smtClean="0"/>
          </a:p>
          <a:p>
            <a:pPr>
              <a:buNone/>
            </a:pPr>
            <a:endParaRPr lang="en-AU" dirty="0" smtClean="0">
              <a:solidFill>
                <a:srgbClr val="FF0000"/>
              </a:solidFill>
            </a:endParaRPr>
          </a:p>
        </p:txBody>
      </p:sp>
      <p:sp>
        <p:nvSpPr>
          <p:cNvPr id="3" name="Title 2"/>
          <p:cNvSpPr>
            <a:spLocks noGrp="1"/>
          </p:cNvSpPr>
          <p:nvPr>
            <p:ph type="title"/>
          </p:nvPr>
        </p:nvSpPr>
        <p:spPr/>
        <p:txBody>
          <a:bodyPr/>
          <a:lstStyle/>
          <a:p>
            <a:r>
              <a:rPr lang="en-AU" dirty="0" smtClean="0"/>
              <a:t>Overview</a:t>
            </a:r>
            <a:endParaRPr lang="en-US" dirty="0"/>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AU" dirty="0" smtClean="0"/>
              <a:t>Weekly Tasks </a:t>
            </a:r>
            <a:r>
              <a:rPr lang="en-AU" dirty="0" smtClean="0"/>
              <a:t>– Example</a:t>
            </a:r>
            <a:br>
              <a:rPr lang="en-AU" dirty="0" smtClean="0"/>
            </a:br>
            <a:r>
              <a:rPr lang="en-AU" sz="1800" dirty="0" smtClean="0"/>
              <a:t>The previous strategy results were based on a system trading CFDs on the Top 100 stocks. </a:t>
            </a:r>
            <a:r>
              <a:rPr lang="en-AU" sz="1800" dirty="0" smtClean="0"/>
              <a:t>Below is the XJO for the same period.</a:t>
            </a:r>
            <a:endParaRPr lang="en-US" sz="1800" dirty="0"/>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5" name="Curved Right Arrow 4">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099" name="Picture 3"/>
          <p:cNvPicPr>
            <a:picLocks noGrp="1" noChangeAspect="1" noChangeArrowheads="1"/>
          </p:cNvPicPr>
          <p:nvPr>
            <p:ph idx="1"/>
          </p:nvPr>
        </p:nvPicPr>
        <p:blipFill>
          <a:blip r:embed="rId4"/>
          <a:srcRect/>
          <a:stretch>
            <a:fillRect/>
          </a:stretch>
        </p:blipFill>
        <p:spPr bwMode="auto">
          <a:xfrm>
            <a:off x="785786" y="1857364"/>
            <a:ext cx="7520385" cy="452596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buNone/>
            </a:pPr>
            <a:r>
              <a:rPr lang="en-AU" sz="3500" b="1" dirty="0" smtClean="0"/>
              <a:t>Goals</a:t>
            </a:r>
            <a:r>
              <a:rPr lang="en-AU" sz="3500" dirty="0" smtClean="0"/>
              <a:t> – </a:t>
            </a:r>
          </a:p>
          <a:p>
            <a:pPr>
              <a:buNone/>
            </a:pPr>
            <a:r>
              <a:rPr lang="en-AU" sz="2600" dirty="0" smtClean="0"/>
              <a:t>Are an important part of a plan. Without goals we have no means to measure whether we are succeeding or not.</a:t>
            </a:r>
            <a:br>
              <a:rPr lang="en-AU" sz="2600" dirty="0" smtClean="0"/>
            </a:br>
            <a:r>
              <a:rPr lang="en-AU" sz="2600" dirty="0" smtClean="0"/>
              <a:t>As with any business it is important to establish realistic goals. </a:t>
            </a:r>
          </a:p>
          <a:p>
            <a:pPr>
              <a:buNone/>
            </a:pPr>
            <a:r>
              <a:rPr lang="en-AU" sz="2600" dirty="0" smtClean="0"/>
              <a:t>	For each individual strategy, try to pick realistic goals for the day and goals for the week.</a:t>
            </a:r>
          </a:p>
          <a:p>
            <a:pPr>
              <a:buNone/>
            </a:pPr>
            <a:endParaRPr lang="en-AU" sz="2600" dirty="0" smtClean="0"/>
          </a:p>
          <a:p>
            <a:pPr>
              <a:buNone/>
            </a:pPr>
            <a:r>
              <a:rPr lang="en-AU" sz="2600" dirty="0" smtClean="0"/>
              <a:t>	If we set our goals too high to start with, we are bound to fail, purely because we become depressed with the fact that we are not succeeding. This then feeds on itself, we start to </a:t>
            </a:r>
            <a:r>
              <a:rPr lang="en-AU" sz="2600" dirty="0" smtClean="0"/>
              <a:t>break </a:t>
            </a:r>
            <a:r>
              <a:rPr lang="en-AU" sz="2600" dirty="0" smtClean="0"/>
              <a:t>our rules to try and climb up faster but fall even further.</a:t>
            </a:r>
          </a:p>
          <a:p>
            <a:pPr>
              <a:buNone/>
            </a:pPr>
            <a:endParaRPr lang="en-AU" sz="2000" dirty="0" smtClean="0"/>
          </a:p>
          <a:p>
            <a:pPr>
              <a:buNone/>
            </a:pPr>
            <a:endParaRPr lang="en-US" sz="2000" dirty="0"/>
          </a:p>
        </p:txBody>
      </p:sp>
      <p:sp>
        <p:nvSpPr>
          <p:cNvPr id="3" name="Title 2"/>
          <p:cNvSpPr>
            <a:spLocks noGrp="1"/>
          </p:cNvSpPr>
          <p:nvPr>
            <p:ph type="title"/>
          </p:nvPr>
        </p:nvSpPr>
        <p:spPr/>
        <p:txBody>
          <a:bodyPr/>
          <a:lstStyle/>
          <a:p>
            <a:r>
              <a:rPr lang="en-AU" dirty="0" smtClean="0"/>
              <a:t>Goals &amp; Rewards</a:t>
            </a:r>
            <a:endParaRPr lang="en-US" dirty="0"/>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5" name="Curved Right Arrow 4">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Documents and Settings\neilw\Local Settings\Temporary Internet Files\Content.IE5\LFXCK8PN\MCj00787370000[1].wmf"/>
          <p:cNvPicPr>
            <a:picLocks noChangeAspect="1" noChangeArrowheads="1"/>
          </p:cNvPicPr>
          <p:nvPr/>
        </p:nvPicPr>
        <p:blipFill>
          <a:blip r:embed="rId3"/>
          <a:srcRect/>
          <a:stretch>
            <a:fillRect/>
          </a:stretch>
        </p:blipFill>
        <p:spPr bwMode="auto">
          <a:xfrm>
            <a:off x="6643702" y="214290"/>
            <a:ext cx="1943212" cy="2050109"/>
          </a:xfrm>
          <a:prstGeom prst="rect">
            <a:avLst/>
          </a:prstGeom>
          <a:noFill/>
        </p:spPr>
      </p:pic>
      <p:sp>
        <p:nvSpPr>
          <p:cNvPr id="2" name="Content Placeholder 1"/>
          <p:cNvSpPr>
            <a:spLocks noGrp="1"/>
          </p:cNvSpPr>
          <p:nvPr>
            <p:ph idx="1"/>
          </p:nvPr>
        </p:nvSpPr>
        <p:spPr/>
        <p:txBody>
          <a:bodyPr>
            <a:normAutofit fontScale="92500"/>
          </a:bodyPr>
          <a:lstStyle/>
          <a:p>
            <a:pPr>
              <a:buNone/>
            </a:pPr>
            <a:endParaRPr lang="en-AU" sz="2000" dirty="0" smtClean="0"/>
          </a:p>
          <a:p>
            <a:pPr>
              <a:buNone/>
            </a:pPr>
            <a:r>
              <a:rPr lang="en-AU" sz="3500" b="1" dirty="0" smtClean="0"/>
              <a:t>Rewards – </a:t>
            </a:r>
          </a:p>
          <a:p>
            <a:pPr>
              <a:buNone/>
            </a:pPr>
            <a:r>
              <a:rPr lang="en-AU" sz="2600" dirty="0" smtClean="0"/>
              <a:t>It is important to reward yourself for a job well done. This does not mean buying a BMW after your first week of profit, it means rewarding yourself in a small way that gives you an ego &amp; moral boost. </a:t>
            </a:r>
          </a:p>
          <a:p>
            <a:pPr>
              <a:buNone/>
            </a:pPr>
            <a:r>
              <a:rPr lang="en-AU" sz="2600" dirty="0" smtClean="0"/>
              <a:t>	We all thrive on praise. This is our own pat on the back for a job well done.</a:t>
            </a:r>
          </a:p>
          <a:p>
            <a:pPr>
              <a:buNone/>
            </a:pPr>
            <a:r>
              <a:rPr lang="en-AU" sz="2600" dirty="0" smtClean="0"/>
              <a:t/>
            </a:r>
            <a:br>
              <a:rPr lang="en-AU" sz="2600" dirty="0" smtClean="0"/>
            </a:br>
            <a:r>
              <a:rPr lang="en-AU" sz="2600" dirty="0" smtClean="0"/>
              <a:t>This is not only for when you make a profit but also for when you trade according to the strategy rules.</a:t>
            </a:r>
            <a:endParaRPr lang="en-AU" sz="2600" b="1" dirty="0" smtClean="0"/>
          </a:p>
          <a:p>
            <a:pPr>
              <a:buNone/>
            </a:pPr>
            <a:endParaRPr lang="en-US" sz="2000" dirty="0"/>
          </a:p>
        </p:txBody>
      </p:sp>
      <p:sp>
        <p:nvSpPr>
          <p:cNvPr id="3" name="Title 2"/>
          <p:cNvSpPr>
            <a:spLocks noGrp="1"/>
          </p:cNvSpPr>
          <p:nvPr>
            <p:ph type="title"/>
          </p:nvPr>
        </p:nvSpPr>
        <p:spPr/>
        <p:txBody>
          <a:bodyPr/>
          <a:lstStyle/>
          <a:p>
            <a:r>
              <a:rPr lang="en-AU" dirty="0" smtClean="0"/>
              <a:t>Goals &amp; Rewards</a:t>
            </a:r>
            <a:endParaRPr lang="en-US" dirty="0"/>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5" name="Curved Right Arrow 4">
            <a:hlinkClick r:id="rId4"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AU" sz="2000" b="1" dirty="0" smtClean="0"/>
          </a:p>
          <a:p>
            <a:pPr>
              <a:buNone/>
            </a:pPr>
            <a:r>
              <a:rPr lang="en-AU" sz="2000" dirty="0" smtClean="0"/>
              <a:t>Use this area to highlight education you wish to partake in this year.</a:t>
            </a:r>
          </a:p>
          <a:p>
            <a:pPr>
              <a:buNone/>
            </a:pPr>
            <a:endParaRPr lang="en-AU" sz="2000" dirty="0" smtClean="0"/>
          </a:p>
          <a:p>
            <a:pPr>
              <a:buNone/>
            </a:pPr>
            <a:r>
              <a:rPr lang="en-AU" sz="2000" dirty="0" smtClean="0"/>
              <a:t>Examples are –</a:t>
            </a:r>
          </a:p>
          <a:p>
            <a:r>
              <a:rPr lang="en-AU" sz="2000" dirty="0" smtClean="0"/>
              <a:t>Reminiscence of a Stock Operator by Jesse Livermore </a:t>
            </a:r>
            <a:br>
              <a:rPr lang="en-AU" sz="2000" dirty="0" smtClean="0"/>
            </a:br>
            <a:r>
              <a:rPr lang="en-AU" sz="2000" dirty="0" smtClean="0"/>
              <a:t>– Read this every year</a:t>
            </a:r>
          </a:p>
          <a:p>
            <a:r>
              <a:rPr lang="en-AU" sz="2000" dirty="0" smtClean="0"/>
              <a:t>ATAA Conference</a:t>
            </a:r>
          </a:p>
          <a:p>
            <a:r>
              <a:rPr lang="en-AU" sz="2000" dirty="0" smtClean="0"/>
              <a:t>Van Tharpe Book</a:t>
            </a:r>
          </a:p>
          <a:p>
            <a:r>
              <a:rPr lang="en-AU" sz="2000" dirty="0" smtClean="0"/>
              <a:t>Trading Conference in Hawaii</a:t>
            </a:r>
            <a:endParaRPr lang="en-US" sz="2000" dirty="0"/>
          </a:p>
        </p:txBody>
      </p:sp>
      <p:sp>
        <p:nvSpPr>
          <p:cNvPr id="3" name="Title 2"/>
          <p:cNvSpPr>
            <a:spLocks noGrp="1"/>
          </p:cNvSpPr>
          <p:nvPr>
            <p:ph type="title"/>
          </p:nvPr>
        </p:nvSpPr>
        <p:spPr/>
        <p:txBody>
          <a:bodyPr/>
          <a:lstStyle/>
          <a:p>
            <a:r>
              <a:rPr lang="en-AU" dirty="0" smtClean="0"/>
              <a:t>Education</a:t>
            </a:r>
            <a:endParaRPr lang="en-US" dirty="0"/>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5" name="Curved Right Arrow 4">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None/>
            </a:pPr>
            <a:r>
              <a:rPr lang="en-AU" sz="2000" dirty="0" smtClean="0"/>
              <a:t>We must have a document (preferably pinned to the wall) that details all of our critical information.</a:t>
            </a:r>
            <a:br>
              <a:rPr lang="en-AU" sz="2000" dirty="0" smtClean="0"/>
            </a:br>
            <a:r>
              <a:rPr lang="en-AU" sz="2000" dirty="0" smtClean="0"/>
              <a:t>For those that travel,</a:t>
            </a:r>
            <a:r>
              <a:rPr lang="en-US" sz="2000" dirty="0" smtClean="0"/>
              <a:t> a smaller version carried on our person i.e. wallet/purse.</a:t>
            </a:r>
          </a:p>
          <a:p>
            <a:pPr>
              <a:buNone/>
            </a:pPr>
            <a:r>
              <a:rPr lang="en-US" sz="2000" dirty="0" smtClean="0"/>
              <a:t>	This way when we are travelling we can still ring the broker and</a:t>
            </a:r>
          </a:p>
          <a:p>
            <a:pPr>
              <a:buNone/>
            </a:pPr>
            <a:r>
              <a:rPr lang="en-US" sz="2000" dirty="0" smtClean="0"/>
              <a:t>	close a trade.</a:t>
            </a:r>
          </a:p>
          <a:p>
            <a:pPr>
              <a:buNone/>
            </a:pPr>
            <a:endParaRPr lang="en-US" sz="2000" dirty="0" smtClean="0"/>
          </a:p>
          <a:p>
            <a:pPr>
              <a:buNone/>
            </a:pPr>
            <a:r>
              <a:rPr lang="en-AU" sz="2000" dirty="0" smtClean="0"/>
              <a:t>This should contain :</a:t>
            </a:r>
          </a:p>
          <a:p>
            <a:r>
              <a:rPr lang="en-AU" sz="2000" dirty="0" smtClean="0"/>
              <a:t>Brokers Name </a:t>
            </a:r>
          </a:p>
          <a:p>
            <a:r>
              <a:rPr lang="en-AU" sz="2000" dirty="0" smtClean="0"/>
              <a:t>Brokers phone number</a:t>
            </a:r>
          </a:p>
          <a:p>
            <a:r>
              <a:rPr lang="en-AU" sz="2000" dirty="0" smtClean="0"/>
              <a:t>After hours brokers support desk</a:t>
            </a:r>
          </a:p>
          <a:p>
            <a:r>
              <a:rPr lang="en-AU" sz="2000" dirty="0" smtClean="0"/>
              <a:t>Your Account Name</a:t>
            </a:r>
          </a:p>
          <a:p>
            <a:r>
              <a:rPr lang="en-AU" sz="2000" dirty="0" smtClean="0"/>
              <a:t>Your Account numbers</a:t>
            </a:r>
          </a:p>
          <a:p>
            <a:r>
              <a:rPr lang="en-AU" sz="2000" dirty="0" smtClean="0"/>
              <a:t>Alternate internet access details</a:t>
            </a:r>
          </a:p>
          <a:p>
            <a:r>
              <a:rPr lang="en-AU" sz="2000" dirty="0" smtClean="0"/>
              <a:t>Your Mobile phone number</a:t>
            </a:r>
          </a:p>
          <a:p>
            <a:r>
              <a:rPr lang="en-AU" sz="2000" dirty="0" smtClean="0"/>
              <a:t>Your Secondary phone line number</a:t>
            </a:r>
          </a:p>
          <a:p>
            <a:r>
              <a:rPr lang="en-AU" sz="2000" dirty="0" smtClean="0"/>
              <a:t>Backup power - UPS</a:t>
            </a:r>
          </a:p>
          <a:p>
            <a:endParaRPr lang="en-AU" sz="2000" dirty="0" smtClean="0"/>
          </a:p>
        </p:txBody>
      </p:sp>
      <p:sp>
        <p:nvSpPr>
          <p:cNvPr id="3" name="Title 2"/>
          <p:cNvSpPr>
            <a:spLocks noGrp="1"/>
          </p:cNvSpPr>
          <p:nvPr>
            <p:ph type="title"/>
          </p:nvPr>
        </p:nvSpPr>
        <p:spPr/>
        <p:txBody>
          <a:bodyPr/>
          <a:lstStyle/>
          <a:p>
            <a:r>
              <a:rPr lang="en-AU" dirty="0" smtClean="0"/>
              <a:t>Emergency contingencies</a:t>
            </a:r>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5" name="Curved Right Arrow 4">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endParaRPr lang="en-AU" sz="3600" dirty="0" smtClean="0"/>
          </a:p>
          <a:p>
            <a:pPr algn="ctr">
              <a:buNone/>
            </a:pPr>
            <a:r>
              <a:rPr lang="en-AU" sz="3600" dirty="0" smtClean="0"/>
              <a:t>There is an old cliché</a:t>
            </a:r>
          </a:p>
          <a:p>
            <a:pPr algn="ctr">
              <a:buNone/>
            </a:pPr>
            <a:endParaRPr lang="en-AU" sz="3600" dirty="0" smtClean="0"/>
          </a:p>
          <a:p>
            <a:pPr algn="ctr">
              <a:buNone/>
            </a:pPr>
            <a:r>
              <a:rPr lang="en-AU" sz="3600" dirty="0" smtClean="0">
                <a:solidFill>
                  <a:srgbClr val="FF0000"/>
                </a:solidFill>
              </a:rPr>
              <a:t>“If you fail to plan, plan to fail”</a:t>
            </a:r>
          </a:p>
          <a:p>
            <a:pPr algn="ctr">
              <a:buNone/>
            </a:pPr>
            <a:endParaRPr lang="en-AU" sz="3600" dirty="0" smtClean="0">
              <a:solidFill>
                <a:srgbClr val="FF0000"/>
              </a:solidFill>
            </a:endParaRPr>
          </a:p>
          <a:p>
            <a:pPr>
              <a:buNone/>
            </a:pPr>
            <a:r>
              <a:rPr lang="en-AU" sz="1400" dirty="0" smtClean="0"/>
              <a:t>							</a:t>
            </a:r>
            <a:r>
              <a:rPr lang="en-AU" sz="3200" dirty="0" smtClean="0">
                <a:latin typeface="Freestyle Script" pitchFamily="66" charset="0"/>
              </a:rPr>
              <a:t>Thank you,</a:t>
            </a:r>
          </a:p>
          <a:p>
            <a:pPr>
              <a:buNone/>
            </a:pPr>
            <a:r>
              <a:rPr lang="en-AU" sz="3200" dirty="0" smtClean="0">
                <a:latin typeface="Freestyle Script" pitchFamily="66" charset="0"/>
              </a:rPr>
              <a:t>							Neil Wrightson.</a:t>
            </a:r>
          </a:p>
          <a:p>
            <a:pPr algn="ctr">
              <a:buNone/>
            </a:pPr>
            <a:endParaRPr lang="en-AU" sz="1400" dirty="0" smtClean="0">
              <a:solidFill>
                <a:srgbClr val="FF0000"/>
              </a:solidFill>
            </a:endParaRPr>
          </a:p>
          <a:p>
            <a:endParaRPr lang="en-AU" sz="2000" dirty="0" smtClean="0"/>
          </a:p>
        </p:txBody>
      </p:sp>
      <p:sp>
        <p:nvSpPr>
          <p:cNvPr id="3" name="Title 2"/>
          <p:cNvSpPr>
            <a:spLocks noGrp="1"/>
          </p:cNvSpPr>
          <p:nvPr>
            <p:ph type="title"/>
          </p:nvPr>
        </p:nvSpPr>
        <p:spPr/>
        <p:txBody>
          <a:bodyPr/>
          <a:lstStyle/>
          <a:p>
            <a:r>
              <a:rPr lang="en-AU" dirty="0" smtClean="0"/>
              <a:t>In finishing</a:t>
            </a:r>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500"/>
                                        <p:tgtEl>
                                          <p:spTgt spid="2">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blinds(horizontal)">
                                      <p:cBhvr>
                                        <p:cTn id="15" dur="500"/>
                                        <p:tgtEl>
                                          <p:spTgt spid="2">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blinds(horizontal)">
                                      <p:cBhvr>
                                        <p:cTn id="1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AU" sz="2800" dirty="0" smtClean="0"/>
              <a:t>What the financial Markets Pro’s are up to!</a:t>
            </a:r>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pic>
        <p:nvPicPr>
          <p:cNvPr id="7170" name="Picture 2" descr="C:\Documents and Settings\neilw\My Documents\Summary_of_the_markets_since_Monday.bmp"/>
          <p:cNvPicPr>
            <a:picLocks noGrp="1" noChangeAspect="1" noChangeArrowheads="1"/>
          </p:cNvPicPr>
          <p:nvPr>
            <p:ph idx="1"/>
          </p:nvPr>
        </p:nvPicPr>
        <p:blipFill>
          <a:blip r:embed="rId3"/>
          <a:srcRect/>
          <a:stretch>
            <a:fillRect/>
          </a:stretch>
        </p:blipFill>
        <p:spPr bwMode="auto">
          <a:xfrm>
            <a:off x="1554692" y="1481138"/>
            <a:ext cx="6034616" cy="4525962"/>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ctr">
              <a:buNone/>
            </a:pPr>
            <a:endParaRPr lang="en-AU" sz="3600" dirty="0" smtClean="0"/>
          </a:p>
          <a:p>
            <a:r>
              <a:rPr lang="en-AU" sz="3600" dirty="0" smtClean="0">
                <a:latin typeface="Arial Black" pitchFamily="34" charset="0"/>
              </a:rPr>
              <a:t>Trade your way to financial freedom</a:t>
            </a:r>
            <a:br>
              <a:rPr lang="en-AU" sz="3600" dirty="0" smtClean="0">
                <a:latin typeface="Arial Black" pitchFamily="34" charset="0"/>
              </a:rPr>
            </a:br>
            <a:r>
              <a:rPr lang="en-AU" sz="2300" i="1" dirty="0" smtClean="0">
                <a:latin typeface="Arial Black" pitchFamily="34" charset="0"/>
              </a:rPr>
              <a:t>By VAN K. Tharp</a:t>
            </a:r>
            <a:r>
              <a:rPr lang="en-AU" sz="3600" dirty="0" smtClean="0">
                <a:latin typeface="Arial Black" pitchFamily="34" charset="0"/>
              </a:rPr>
              <a:t/>
            </a:r>
            <a:br>
              <a:rPr lang="en-AU" sz="3600" dirty="0" smtClean="0">
                <a:latin typeface="Arial Black" pitchFamily="34" charset="0"/>
              </a:rPr>
            </a:br>
            <a:endParaRPr lang="en-AU" sz="3600" dirty="0" smtClean="0">
              <a:latin typeface="Arial Black" pitchFamily="34" charset="0"/>
            </a:endParaRPr>
          </a:p>
          <a:p>
            <a:r>
              <a:rPr lang="en-AU" sz="3600" dirty="0" smtClean="0">
                <a:latin typeface="Arial Black" pitchFamily="34" charset="0"/>
              </a:rPr>
              <a:t>Street Smarts</a:t>
            </a:r>
            <a:br>
              <a:rPr lang="en-AU" sz="3600" dirty="0" smtClean="0">
                <a:latin typeface="Arial Black" pitchFamily="34" charset="0"/>
              </a:rPr>
            </a:br>
            <a:r>
              <a:rPr lang="en-AU" sz="2300" i="1" dirty="0" smtClean="0">
                <a:latin typeface="Arial Black" pitchFamily="34" charset="0"/>
              </a:rPr>
              <a:t>By Linda Bradford Raschke</a:t>
            </a:r>
            <a:r>
              <a:rPr lang="en-AU" sz="3600" dirty="0" smtClean="0">
                <a:latin typeface="Arial Black" pitchFamily="34" charset="0"/>
              </a:rPr>
              <a:t/>
            </a:r>
            <a:br>
              <a:rPr lang="en-AU" sz="3600" dirty="0" smtClean="0">
                <a:latin typeface="Arial Black" pitchFamily="34" charset="0"/>
              </a:rPr>
            </a:br>
            <a:endParaRPr lang="en-AU" sz="3600" dirty="0" smtClean="0">
              <a:latin typeface="Arial Black" pitchFamily="34" charset="0"/>
            </a:endParaRPr>
          </a:p>
          <a:p>
            <a:r>
              <a:rPr lang="en-AU" sz="3600" dirty="0" smtClean="0">
                <a:latin typeface="Arial Black" pitchFamily="34" charset="0"/>
              </a:rPr>
              <a:t>Tools &amp; Tactics for the Master Day Trader</a:t>
            </a:r>
            <a:r>
              <a:rPr lang="en-AU" sz="4800" dirty="0" smtClean="0">
                <a:latin typeface="Arial Black" pitchFamily="34" charset="0"/>
              </a:rPr>
              <a:t/>
            </a:r>
            <a:br>
              <a:rPr lang="en-AU" sz="4800" dirty="0" smtClean="0">
                <a:latin typeface="Arial Black" pitchFamily="34" charset="0"/>
              </a:rPr>
            </a:br>
            <a:r>
              <a:rPr lang="en-AU" sz="2200" i="1" dirty="0" smtClean="0">
                <a:latin typeface="Arial Black" pitchFamily="34" charset="0"/>
              </a:rPr>
              <a:t>By Oliver Velez </a:t>
            </a:r>
            <a:r>
              <a:rPr lang="en-AU" sz="3600" dirty="0" smtClean="0">
                <a:latin typeface="Arial Black" pitchFamily="34" charset="0"/>
              </a:rPr>
              <a:t/>
            </a:r>
            <a:br>
              <a:rPr lang="en-AU" sz="3600" dirty="0" smtClean="0">
                <a:latin typeface="Arial Black" pitchFamily="34" charset="0"/>
              </a:rPr>
            </a:br>
            <a:endParaRPr lang="en-AU" sz="3600" dirty="0" smtClean="0">
              <a:latin typeface="Arial Black" pitchFamily="34" charset="0"/>
            </a:endParaRPr>
          </a:p>
          <a:p>
            <a:r>
              <a:rPr lang="en-AU" sz="3600" dirty="0" smtClean="0">
                <a:latin typeface="Arial Black" pitchFamily="34" charset="0"/>
              </a:rPr>
              <a:t>Mastering the trade</a:t>
            </a:r>
            <a:br>
              <a:rPr lang="en-AU" sz="3600" dirty="0" smtClean="0">
                <a:latin typeface="Arial Black" pitchFamily="34" charset="0"/>
              </a:rPr>
            </a:br>
            <a:r>
              <a:rPr lang="en-AU" sz="2300" i="1" dirty="0" smtClean="0">
                <a:latin typeface="Arial Black" pitchFamily="34" charset="0"/>
              </a:rPr>
              <a:t>By John Carter</a:t>
            </a:r>
          </a:p>
          <a:p>
            <a:pPr>
              <a:buNone/>
            </a:pPr>
            <a:endParaRPr lang="en-AU" sz="1400" dirty="0" smtClean="0">
              <a:solidFill>
                <a:srgbClr val="FF0000"/>
              </a:solidFill>
              <a:latin typeface="Arial Black" pitchFamily="34" charset="0"/>
            </a:endParaRPr>
          </a:p>
          <a:p>
            <a:endParaRPr lang="en-AU" sz="2000" dirty="0" smtClean="0">
              <a:latin typeface="Arial Black" pitchFamily="34" charset="0"/>
            </a:endParaRPr>
          </a:p>
        </p:txBody>
      </p:sp>
      <p:sp>
        <p:nvSpPr>
          <p:cNvPr id="3" name="Title 2"/>
          <p:cNvSpPr>
            <a:spLocks noGrp="1"/>
          </p:cNvSpPr>
          <p:nvPr>
            <p:ph type="title"/>
          </p:nvPr>
        </p:nvSpPr>
        <p:spPr/>
        <p:txBody>
          <a:bodyPr/>
          <a:lstStyle/>
          <a:p>
            <a:r>
              <a:rPr lang="en-AU" dirty="0" smtClean="0"/>
              <a:t>Bibliography &amp; further reading</a:t>
            </a:r>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linds(horizontal)">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None/>
            </a:pPr>
            <a:r>
              <a:rPr lang="en-AU" dirty="0" smtClean="0"/>
              <a:t>A trading plan defines the reasons, rules, rewards and targets for conducting the business. </a:t>
            </a:r>
          </a:p>
          <a:p>
            <a:pPr>
              <a:buNone/>
            </a:pPr>
            <a:endParaRPr lang="en-AU" dirty="0" smtClean="0"/>
          </a:p>
          <a:p>
            <a:pPr>
              <a:buNone/>
            </a:pPr>
            <a:r>
              <a:rPr lang="en-AU" dirty="0" smtClean="0"/>
              <a:t>Without a plan in place, we are apt to wander aimlessly through the markets, making donations (losses) from one money game to the next.</a:t>
            </a:r>
          </a:p>
          <a:p>
            <a:pPr>
              <a:buNone/>
            </a:pPr>
            <a:endParaRPr lang="en-AU" dirty="0" smtClean="0"/>
          </a:p>
          <a:p>
            <a:pPr>
              <a:buNone/>
            </a:pPr>
            <a:r>
              <a:rPr lang="en-AU" dirty="0" smtClean="0"/>
              <a:t>The act of creating, </a:t>
            </a:r>
            <a:r>
              <a:rPr lang="en-AU" u="sng" dirty="0" smtClean="0">
                <a:solidFill>
                  <a:srgbClr val="FF0000"/>
                </a:solidFill>
              </a:rPr>
              <a:t>writing down</a:t>
            </a:r>
            <a:r>
              <a:rPr lang="en-AU" dirty="0" smtClean="0">
                <a:solidFill>
                  <a:srgbClr val="FF0000"/>
                </a:solidFill>
              </a:rPr>
              <a:t> </a:t>
            </a:r>
            <a:r>
              <a:rPr lang="en-AU" dirty="0" smtClean="0"/>
              <a:t>and </a:t>
            </a:r>
            <a:r>
              <a:rPr lang="en-AU" u="sng" dirty="0" smtClean="0">
                <a:solidFill>
                  <a:srgbClr val="FF0000"/>
                </a:solidFill>
              </a:rPr>
              <a:t>prominently</a:t>
            </a:r>
            <a:r>
              <a:rPr lang="en-AU" dirty="0" smtClean="0"/>
              <a:t> displaying our trading plan, helps prevent us deviating from our intended methodology and keeps us guided towards profits.</a:t>
            </a:r>
            <a:endParaRPr lang="en-US" dirty="0" smtClean="0"/>
          </a:p>
          <a:p>
            <a:pPr>
              <a:buNone/>
            </a:pPr>
            <a:endParaRPr lang="en-AU" dirty="0" smtClean="0"/>
          </a:p>
          <a:p>
            <a:pPr>
              <a:buNone/>
            </a:pPr>
            <a:endParaRPr lang="en-AU" dirty="0" smtClean="0">
              <a:solidFill>
                <a:srgbClr val="FF0000"/>
              </a:solidFill>
            </a:endParaRPr>
          </a:p>
        </p:txBody>
      </p:sp>
      <p:sp>
        <p:nvSpPr>
          <p:cNvPr id="3" name="Title 2"/>
          <p:cNvSpPr>
            <a:spLocks noGrp="1"/>
          </p:cNvSpPr>
          <p:nvPr>
            <p:ph type="title"/>
          </p:nvPr>
        </p:nvSpPr>
        <p:spPr/>
        <p:txBody>
          <a:bodyPr/>
          <a:lstStyle/>
          <a:p>
            <a:r>
              <a:rPr lang="en-AU" dirty="0" smtClean="0"/>
              <a:t>Why use a Trading Plan</a:t>
            </a:r>
            <a:endParaRPr lang="en-US" dirty="0"/>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buNone/>
            </a:pPr>
            <a:r>
              <a:rPr lang="en-AU" dirty="0" smtClean="0">
                <a:hlinkClick r:id="rId3" action="ppaction://hlinksldjump"/>
              </a:rPr>
              <a:t>→</a:t>
            </a:r>
            <a:r>
              <a:rPr lang="en-AU" dirty="0" smtClean="0"/>
              <a:t> Reason for Trading</a:t>
            </a:r>
          </a:p>
          <a:p>
            <a:pPr>
              <a:lnSpc>
                <a:spcPct val="150000"/>
              </a:lnSpc>
              <a:buNone/>
            </a:pPr>
            <a:r>
              <a:rPr lang="en-AU" dirty="0" smtClean="0">
                <a:hlinkClick r:id="rId4" action="ppaction://hlinksldjump"/>
              </a:rPr>
              <a:t>→</a:t>
            </a:r>
            <a:r>
              <a:rPr lang="en-AU" dirty="0" smtClean="0"/>
              <a:t> What markets to trade</a:t>
            </a:r>
          </a:p>
          <a:p>
            <a:pPr>
              <a:lnSpc>
                <a:spcPct val="150000"/>
              </a:lnSpc>
              <a:buNone/>
            </a:pPr>
            <a:r>
              <a:rPr lang="en-AU" dirty="0" smtClean="0">
                <a:hlinkClick r:id="rId5" action="ppaction://hlinksldjump"/>
              </a:rPr>
              <a:t>→</a:t>
            </a:r>
            <a:r>
              <a:rPr lang="en-AU" dirty="0" smtClean="0"/>
              <a:t> Money Management &amp; Allocation</a:t>
            </a:r>
          </a:p>
          <a:p>
            <a:pPr>
              <a:lnSpc>
                <a:spcPct val="150000"/>
              </a:lnSpc>
              <a:buNone/>
            </a:pPr>
            <a:r>
              <a:rPr lang="en-AU" dirty="0" smtClean="0">
                <a:hlinkClick r:id="rId6" action="ppaction://hlinksldjump"/>
              </a:rPr>
              <a:t>→</a:t>
            </a:r>
            <a:r>
              <a:rPr lang="en-AU" dirty="0" smtClean="0"/>
              <a:t> Trading Strategies</a:t>
            </a:r>
          </a:p>
          <a:p>
            <a:pPr>
              <a:lnSpc>
                <a:spcPct val="150000"/>
              </a:lnSpc>
              <a:buNone/>
            </a:pPr>
            <a:r>
              <a:rPr lang="en-AU" dirty="0" smtClean="0">
                <a:hlinkClick r:id="rId7" action="ppaction://hlinksldjump"/>
              </a:rPr>
              <a:t>→</a:t>
            </a:r>
            <a:r>
              <a:rPr lang="en-AU" dirty="0" smtClean="0"/>
              <a:t> Rules for when we are losing</a:t>
            </a:r>
          </a:p>
          <a:p>
            <a:pPr>
              <a:lnSpc>
                <a:spcPct val="150000"/>
              </a:lnSpc>
              <a:buNone/>
            </a:pPr>
            <a:r>
              <a:rPr lang="en-AU" dirty="0" smtClean="0">
                <a:hlinkClick r:id="rId8" action="ppaction://hlinksldjump"/>
              </a:rPr>
              <a:t>→</a:t>
            </a:r>
            <a:r>
              <a:rPr lang="en-AU" dirty="0" smtClean="0"/>
              <a:t> Rules for when we are winning</a:t>
            </a:r>
          </a:p>
          <a:p>
            <a:endParaRPr lang="en-AU" dirty="0" smtClean="0"/>
          </a:p>
        </p:txBody>
      </p:sp>
      <p:sp>
        <p:nvSpPr>
          <p:cNvPr id="3" name="Title 2"/>
          <p:cNvSpPr>
            <a:spLocks noGrp="1"/>
          </p:cNvSpPr>
          <p:nvPr>
            <p:ph type="title"/>
          </p:nvPr>
        </p:nvSpPr>
        <p:spPr/>
        <p:txBody>
          <a:bodyPr>
            <a:normAutofit fontScale="90000"/>
          </a:bodyPr>
          <a:lstStyle/>
          <a:p>
            <a:pPr algn="ctr"/>
            <a:r>
              <a:rPr lang="en-AU" dirty="0" smtClean="0"/>
              <a:t>Components of a Trading Plan</a:t>
            </a:r>
            <a:br>
              <a:rPr lang="en-AU" dirty="0" smtClean="0"/>
            </a:br>
            <a:r>
              <a:rPr lang="en-AU" dirty="0" smtClean="0"/>
              <a:t>Part 1</a:t>
            </a:r>
            <a:endParaRPr lang="en-US" dirty="0"/>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buNone/>
            </a:pPr>
            <a:r>
              <a:rPr lang="en-AU" dirty="0" smtClean="0">
                <a:hlinkClick r:id="rId3" action="ppaction://hlinksldjump"/>
              </a:rPr>
              <a:t>→</a:t>
            </a:r>
            <a:r>
              <a:rPr lang="en-AU" dirty="0" smtClean="0"/>
              <a:t> Evaluation</a:t>
            </a:r>
          </a:p>
          <a:p>
            <a:pPr>
              <a:lnSpc>
                <a:spcPct val="150000"/>
              </a:lnSpc>
              <a:buNone/>
            </a:pPr>
            <a:r>
              <a:rPr lang="en-AU" dirty="0" smtClean="0">
                <a:hlinkClick r:id="rId4" action="ppaction://hlinksldjump"/>
              </a:rPr>
              <a:t>→</a:t>
            </a:r>
            <a:r>
              <a:rPr lang="en-AU" dirty="0" smtClean="0"/>
              <a:t> Daily &amp; Weekly Tasks</a:t>
            </a:r>
          </a:p>
          <a:p>
            <a:pPr>
              <a:lnSpc>
                <a:spcPct val="150000"/>
              </a:lnSpc>
              <a:buNone/>
            </a:pPr>
            <a:r>
              <a:rPr lang="en-AU" dirty="0" smtClean="0">
                <a:hlinkClick r:id="rId5" action="ppaction://hlinksldjump"/>
              </a:rPr>
              <a:t>→</a:t>
            </a:r>
            <a:r>
              <a:rPr lang="en-AU" dirty="0" smtClean="0"/>
              <a:t> Goals &amp; Rewards</a:t>
            </a:r>
          </a:p>
          <a:p>
            <a:pPr>
              <a:lnSpc>
                <a:spcPct val="150000"/>
              </a:lnSpc>
              <a:buNone/>
            </a:pPr>
            <a:r>
              <a:rPr lang="en-AU" dirty="0" smtClean="0">
                <a:hlinkClick r:id="rId6" action="ppaction://hlinksldjump"/>
              </a:rPr>
              <a:t>→</a:t>
            </a:r>
            <a:r>
              <a:rPr lang="en-AU" dirty="0" smtClean="0"/>
              <a:t> Education</a:t>
            </a:r>
          </a:p>
          <a:p>
            <a:pPr>
              <a:lnSpc>
                <a:spcPct val="150000"/>
              </a:lnSpc>
              <a:buNone/>
            </a:pPr>
            <a:r>
              <a:rPr lang="en-AU" dirty="0" smtClean="0">
                <a:hlinkClick r:id="rId7" action="ppaction://hlinksldjump"/>
              </a:rPr>
              <a:t>→</a:t>
            </a:r>
            <a:r>
              <a:rPr lang="en-AU" dirty="0" smtClean="0"/>
              <a:t> Emergency contingencies</a:t>
            </a:r>
          </a:p>
          <a:p>
            <a:endParaRPr lang="en-AU" dirty="0" smtClean="0"/>
          </a:p>
          <a:p>
            <a:endParaRPr lang="en-AU" dirty="0" smtClean="0"/>
          </a:p>
        </p:txBody>
      </p:sp>
      <p:sp>
        <p:nvSpPr>
          <p:cNvPr id="3" name="Title 2"/>
          <p:cNvSpPr>
            <a:spLocks noGrp="1"/>
          </p:cNvSpPr>
          <p:nvPr>
            <p:ph type="title"/>
          </p:nvPr>
        </p:nvSpPr>
        <p:spPr/>
        <p:txBody>
          <a:bodyPr>
            <a:normAutofit fontScale="90000"/>
          </a:bodyPr>
          <a:lstStyle/>
          <a:p>
            <a:pPr algn="ctr"/>
            <a:r>
              <a:rPr lang="en-AU" dirty="0" smtClean="0"/>
              <a:t>Components of a Trading Plan</a:t>
            </a:r>
            <a:br>
              <a:rPr lang="en-AU" dirty="0" smtClean="0"/>
            </a:br>
            <a:r>
              <a:rPr lang="en-AU" dirty="0" smtClean="0"/>
              <a:t>Part 2</a:t>
            </a:r>
            <a:endParaRPr lang="en-US" dirty="0"/>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endParaRPr lang="en-AU" sz="8000" dirty="0" smtClean="0"/>
          </a:p>
          <a:p>
            <a:pPr algn="ctr">
              <a:buNone/>
            </a:pPr>
            <a:r>
              <a:rPr lang="en-AU" sz="8000" dirty="0" smtClean="0"/>
              <a:t>Part 1</a:t>
            </a:r>
            <a:endParaRPr lang="en-US" sz="8000" dirty="0"/>
          </a:p>
        </p:txBody>
      </p:sp>
      <p:sp>
        <p:nvSpPr>
          <p:cNvPr id="3" name="Footer Placeholder 2"/>
          <p:cNvSpPr>
            <a:spLocks noGrp="1"/>
          </p:cNvSpPr>
          <p:nvPr>
            <p:ph type="ftr" sz="quarter" idx="11"/>
          </p:nvPr>
        </p:nvSpPr>
        <p:spPr>
          <a:xfrm>
            <a:off x="4380072" y="6407944"/>
            <a:ext cx="4478208" cy="365125"/>
          </a:xfrm>
        </p:spPr>
        <p:txBody>
          <a:bodyPr/>
          <a:lstStyle/>
          <a:p>
            <a:r>
              <a:rPr lang="en-US" dirty="0" smtClean="0"/>
              <a:t>Anatomy of a Trading Plan by Neil Wrightson</a:t>
            </a:r>
            <a:endParaRPr lang="en-US" dirty="0"/>
          </a:p>
        </p:txBody>
      </p:sp>
      <p:sp>
        <p:nvSpPr>
          <p:cNvPr id="4" name="Title 3"/>
          <p:cNvSpPr>
            <a:spLocks noGrp="1"/>
          </p:cNvSpPr>
          <p:nvPr>
            <p:ph type="title"/>
          </p:nvPr>
        </p:nvSpPr>
        <p:spPr/>
        <p:txBody>
          <a:bodyPr/>
          <a:lstStyle/>
          <a:p>
            <a:r>
              <a:rPr lang="en-AU" dirty="0" smtClean="0"/>
              <a:t>Components of a Trading Plan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r>
              <a:rPr lang="en-AU" dirty="0" smtClean="0"/>
              <a:t>Defining this helps us understand what we aim to achieve out of this business.</a:t>
            </a:r>
            <a:br>
              <a:rPr lang="en-AU" dirty="0" smtClean="0"/>
            </a:br>
            <a:r>
              <a:rPr lang="en-AU" dirty="0" smtClean="0"/>
              <a:t>Examples :</a:t>
            </a:r>
          </a:p>
          <a:p>
            <a:r>
              <a:rPr lang="en-AU" dirty="0" smtClean="0"/>
              <a:t>Is trading purely a social event?</a:t>
            </a:r>
          </a:p>
          <a:p>
            <a:r>
              <a:rPr lang="en-AU" dirty="0" smtClean="0"/>
              <a:t>An adjunct to our existing 9 to 5 job?</a:t>
            </a:r>
          </a:p>
          <a:p>
            <a:r>
              <a:rPr lang="en-AU" dirty="0" smtClean="0"/>
              <a:t>An addition towards our retirement fund?</a:t>
            </a:r>
          </a:p>
          <a:p>
            <a:r>
              <a:rPr lang="en-AU" dirty="0" smtClean="0"/>
              <a:t>Will this be our sole source of income?</a:t>
            </a:r>
          </a:p>
          <a:p>
            <a:r>
              <a:rPr lang="en-AU" dirty="0" smtClean="0"/>
              <a:t>Financial independence</a:t>
            </a:r>
          </a:p>
          <a:p>
            <a:r>
              <a:rPr lang="en-AU" dirty="0" smtClean="0"/>
              <a:t>Freedom – Trade from anywhere</a:t>
            </a:r>
          </a:p>
          <a:p>
            <a:r>
              <a:rPr lang="en-AU" dirty="0" smtClean="0"/>
              <a:t>Your own boss</a:t>
            </a:r>
          </a:p>
          <a:p>
            <a:r>
              <a:rPr lang="en-AU" dirty="0" smtClean="0"/>
              <a:t>Mental challenge &amp; stimulation</a:t>
            </a:r>
          </a:p>
          <a:p>
            <a:endParaRPr lang="en-AU" dirty="0" smtClean="0"/>
          </a:p>
          <a:p>
            <a:endParaRPr lang="en-AU" dirty="0" smtClean="0"/>
          </a:p>
          <a:p>
            <a:endParaRPr lang="en-AU" dirty="0" smtClean="0"/>
          </a:p>
          <a:p>
            <a:endParaRPr lang="en-AU" dirty="0" smtClean="0"/>
          </a:p>
          <a:p>
            <a:endParaRPr lang="en-US" dirty="0"/>
          </a:p>
        </p:txBody>
      </p:sp>
      <p:sp>
        <p:nvSpPr>
          <p:cNvPr id="3" name="Title 2"/>
          <p:cNvSpPr>
            <a:spLocks noGrp="1"/>
          </p:cNvSpPr>
          <p:nvPr>
            <p:ph type="title"/>
          </p:nvPr>
        </p:nvSpPr>
        <p:spPr/>
        <p:txBody>
          <a:bodyPr/>
          <a:lstStyle/>
          <a:p>
            <a:r>
              <a:rPr lang="en-AU" dirty="0" smtClean="0"/>
              <a:t>Reason for Trading</a:t>
            </a:r>
            <a:endParaRPr lang="en-US" dirty="0"/>
          </a:p>
        </p:txBody>
      </p:sp>
      <p:sp>
        <p:nvSpPr>
          <p:cNvPr id="4" name="Footer Placeholder 3"/>
          <p:cNvSpPr>
            <a:spLocks noGrp="1"/>
          </p:cNvSpPr>
          <p:nvPr>
            <p:ph type="ftr" sz="quarter" idx="11"/>
          </p:nvPr>
        </p:nvSpPr>
        <p:spPr>
          <a:xfrm>
            <a:off x="4380072" y="6407944"/>
            <a:ext cx="4763928" cy="365125"/>
          </a:xfrm>
        </p:spPr>
        <p:txBody>
          <a:bodyPr/>
          <a:lstStyle/>
          <a:p>
            <a:r>
              <a:rPr lang="en-US" dirty="0" smtClean="0"/>
              <a:t>Anatomy of a Trading Plan by Neil Wrightson</a:t>
            </a:r>
            <a:endParaRPr lang="en-US" dirty="0"/>
          </a:p>
        </p:txBody>
      </p:sp>
      <p:sp>
        <p:nvSpPr>
          <p:cNvPr id="5" name="Curved Right Arrow 4">
            <a:hlinkClick r:id="rId3" action="ppaction://hlinksldjump" tooltip="Components of a Trading Plan"/>
          </p:cNvPr>
          <p:cNvSpPr/>
          <p:nvPr/>
        </p:nvSpPr>
        <p:spPr>
          <a:xfrm rot="10800000">
            <a:off x="8715404" y="5786454"/>
            <a:ext cx="285752" cy="4286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Concourse</Template>
  <TotalTime>19219</TotalTime>
  <Words>2362</Words>
  <Application>Microsoft Office PowerPoint</Application>
  <PresentationFormat>On-screen Show (4:3)</PresentationFormat>
  <Paragraphs>540</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Concourse</vt:lpstr>
      <vt:lpstr>The Business of Trading the Financial Markets  Anatomy of a Trading Plan </vt:lpstr>
      <vt:lpstr>Forward</vt:lpstr>
      <vt:lpstr>The primary component of financial success in the markets is –  </vt:lpstr>
      <vt:lpstr>Overview</vt:lpstr>
      <vt:lpstr>Why use a Trading Plan</vt:lpstr>
      <vt:lpstr>Components of a Trading Plan Part 1</vt:lpstr>
      <vt:lpstr>Components of a Trading Plan Part 2</vt:lpstr>
      <vt:lpstr>Components of a Trading Plan</vt:lpstr>
      <vt:lpstr>Reason for Trading</vt:lpstr>
      <vt:lpstr>Reason for Trading - Example</vt:lpstr>
      <vt:lpstr>What Markets to trade</vt:lpstr>
      <vt:lpstr>What Markets to trade - Example</vt:lpstr>
      <vt:lpstr>Money Management</vt:lpstr>
      <vt:lpstr>Money Management Trading Account composition and Maximum Risk per strategy - Example</vt:lpstr>
      <vt:lpstr>Money Management Trading Account composition and Maximum Risk per strategy - Example</vt:lpstr>
      <vt:lpstr>Money Management Trading Account composition and Maximum Risk per strategy - Example</vt:lpstr>
      <vt:lpstr>Money Management Profit Goals - Example</vt:lpstr>
      <vt:lpstr>Trading Strategies</vt:lpstr>
      <vt:lpstr>Trading Strategies - Example</vt:lpstr>
      <vt:lpstr>Trading Strategies – Example Strategy Name – The ANTI. Sample Chart showing trade </vt:lpstr>
      <vt:lpstr>Trading Strategies – Example Strategy Name – The ANTI.  Sample log of trades </vt:lpstr>
      <vt:lpstr>Money Management - Rules for when we are losing</vt:lpstr>
      <vt:lpstr>Money Management Rules for when we are losing - Example</vt:lpstr>
      <vt:lpstr>Money Management Rules for when we are winning</vt:lpstr>
      <vt:lpstr>Money Management  Rules for when we are winning - Example</vt:lpstr>
      <vt:lpstr>Slide 26</vt:lpstr>
      <vt:lpstr>Slide 27</vt:lpstr>
      <vt:lpstr>Slide 28</vt:lpstr>
      <vt:lpstr>Anatomy of a Trading Plan</vt:lpstr>
      <vt:lpstr>Evaluation</vt:lpstr>
      <vt:lpstr>Evaluation</vt:lpstr>
      <vt:lpstr>Evaluation Point Score Rules - All Trades will be rated as follows</vt:lpstr>
      <vt:lpstr>Daily &amp; Weekly Tasks</vt:lpstr>
      <vt:lpstr>Daily Tasks - Example</vt:lpstr>
      <vt:lpstr>Daily &amp; Weekly Tasks</vt:lpstr>
      <vt:lpstr>Weekly Tasks - Example</vt:lpstr>
      <vt:lpstr>Weekly Tasks - Example</vt:lpstr>
      <vt:lpstr>Weekly Tasks - Example</vt:lpstr>
      <vt:lpstr>Weekly Tasks - Example</vt:lpstr>
      <vt:lpstr>Weekly Tasks – Example The previous strategy results were based on a system trading CFDs on the Top 100 stocks. Below is the XJO for the same period.</vt:lpstr>
      <vt:lpstr>Goals &amp; Rewards</vt:lpstr>
      <vt:lpstr>Goals &amp; Rewards</vt:lpstr>
      <vt:lpstr>Education</vt:lpstr>
      <vt:lpstr>Emergency contingencies</vt:lpstr>
      <vt:lpstr>In finishing</vt:lpstr>
      <vt:lpstr>What the financial Markets Pro’s are up to!</vt:lpstr>
      <vt:lpstr>Bibliography &amp; further reading</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Business of Trading</dc:title>
  <dc:subject>Anatomy of a Trading Plan</dc:subject>
  <dc:creator>Neil Wrightson</dc:creator>
  <cp:lastModifiedBy> Neil Wrightson</cp:lastModifiedBy>
  <cp:revision>395</cp:revision>
  <dcterms:created xsi:type="dcterms:W3CDTF">2007-12-16T20:06:15Z</dcterms:created>
  <dcterms:modified xsi:type="dcterms:W3CDTF">2008-03-09T05:02:37Z</dcterms:modified>
</cp:coreProperties>
</file>